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 r:id="rId2"/>
    <p:sldId id="277" r:id="rId3"/>
    <p:sldId id="279" r:id="rId4"/>
    <p:sldId id="280" r:id="rId5"/>
    <p:sldId id="282" r:id="rId6"/>
    <p:sldId id="281" r:id="rId7"/>
    <p:sldId id="284" r:id="rId8"/>
    <p:sldId id="259" r:id="rId9"/>
    <p:sldId id="283" r:id="rId10"/>
    <p:sldId id="260" r:id="rId11"/>
    <p:sldId id="289" r:id="rId12"/>
    <p:sldId id="288" r:id="rId13"/>
    <p:sldId id="261" r:id="rId14"/>
    <p:sldId id="262" r:id="rId15"/>
    <p:sldId id="263" r:id="rId16"/>
    <p:sldId id="264" r:id="rId17"/>
    <p:sldId id="265" r:id="rId18"/>
    <p:sldId id="266" r:id="rId19"/>
    <p:sldId id="285" r:id="rId20"/>
    <p:sldId id="286" r:id="rId21"/>
    <p:sldId id="287" r:id="rId22"/>
    <p:sldId id="271" r:id="rId23"/>
    <p:sldId id="26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40125F-6A4A-478D-B5BA-6E8116BBB0A6}" v="43" dt="2022-04-23T17:06:47.508"/>
    <p1510:client id="{D3FBCF5D-C88E-477E-8FFB-499D64FE725E}" v="14" dt="2022-04-23T15:49:52.6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6369" autoAdjust="0"/>
  </p:normalViewPr>
  <p:slideViewPr>
    <p:cSldViewPr snapToGrid="0">
      <p:cViewPr varScale="1">
        <p:scale>
          <a:sx n="49" d="100"/>
          <a:sy n="49" d="100"/>
        </p:scale>
        <p:origin x="168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E195C9-D3B2-4999-BF85-598587E4D421}" type="datetimeFigureOut">
              <a:rPr lang="en-US" smtClean="0"/>
              <a:t>4/27/2022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C71777-E0DF-466A-A6C1-9D80C886A92D}" type="slidenum">
              <a:rPr lang="en-US" smtClean="0"/>
              <a:t>‹#›</a:t>
            </a:fld>
            <a:endParaRPr lang="en-US"/>
          </a:p>
        </p:txBody>
      </p:sp>
    </p:spTree>
    <p:extLst>
      <p:ext uri="{BB962C8B-B14F-4D97-AF65-F5344CB8AC3E}">
        <p14:creationId xmlns:p14="http://schemas.microsoft.com/office/powerpoint/2010/main" val="409232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Nashra</a:t>
            </a:r>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1</a:t>
            </a:fld>
            <a:endParaRPr lang="en-US"/>
          </a:p>
        </p:txBody>
      </p:sp>
    </p:spTree>
    <p:extLst>
      <p:ext uri="{BB962C8B-B14F-4D97-AF65-F5344CB8AC3E}">
        <p14:creationId xmlns:p14="http://schemas.microsoft.com/office/powerpoint/2010/main" val="3619230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latin typeface="Baskerville Old Face" panose="02020602080505020303" pitchFamily="18" charset="0"/>
              </a:rPr>
              <a:t>South Park is an comedic animated sitcom that has aired on Comedy Central for over 25 years. It follows </a:t>
            </a:r>
            <a:r>
              <a:rPr lang="en-US" sz="1200" dirty="0">
                <a:solidFill>
                  <a:schemeClr val="tx1"/>
                </a:solidFill>
                <a:latin typeface="Baskerville Old Face" panose="02020602080505020303" pitchFamily="18" charset="0"/>
                <a:cs typeface="Times New Roman" panose="02020603050405020304" pitchFamily="18" charset="0"/>
              </a:rPr>
              <a:t>a dysfunctional</a:t>
            </a:r>
            <a:r>
              <a:rPr lang="en-US" sz="12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 small group of Coloradoan 4</a:t>
            </a:r>
            <a:r>
              <a:rPr lang="en-US" sz="1200" baseline="300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th</a:t>
            </a:r>
            <a:r>
              <a:rPr lang="en-US" sz="12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 graders and their exploits in the titles hometown. It has became synonymous with dark, profane, sexual innuendo, and adult humor. The show has remained popular </a:t>
            </a:r>
            <a:r>
              <a:rPr lang="en-US" sz="1200" dirty="0">
                <a:solidFill>
                  <a:schemeClr val="tx1"/>
                </a:solidFill>
                <a:latin typeface="Baskerville Old Face" panose="02020602080505020303" pitchFamily="18" charset="0"/>
                <a:ea typeface="Calibri" panose="020F0502020204030204" pitchFamily="34" charset="0"/>
                <a:cs typeface="Times New Roman" panose="02020603050405020304" pitchFamily="18" charset="0"/>
              </a:rPr>
              <a:t>and </a:t>
            </a:r>
            <a:r>
              <a:rPr lang="en-US" sz="12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culturally relevant as social satire, pop culture, political references, and numerous other gags have remained the shows bread and butter from the shows hilarious creators Matt Stone and Trey Parker. </a:t>
            </a:r>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2</a:t>
            </a:fld>
            <a:endParaRPr lang="en-US"/>
          </a:p>
        </p:txBody>
      </p:sp>
    </p:spTree>
    <p:extLst>
      <p:ext uri="{BB962C8B-B14F-4D97-AF65-F5344CB8AC3E}">
        <p14:creationId xmlns:p14="http://schemas.microsoft.com/office/powerpoint/2010/main" val="1697061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In our contemporary world of politically correctness, where general consensus of culture shuns, cancels, or otherwise finds most anything offensive this show has indeed remained a constant. After some research and data digging we began to wonder…Has one of the most offensive, infamous, no holds barred shows in history become less offensive as time and culture has progressed?</a:t>
            </a:r>
            <a:br>
              <a:rPr lang="en-US" dirty="0"/>
            </a:br>
            <a:br>
              <a:rPr lang="en-US" dirty="0"/>
            </a:br>
            <a:r>
              <a:rPr lang="en-US" dirty="0"/>
              <a:t> So, this is a quantitative sentiment analysis of the dialogue of the characters, jokes, and offensiveness of the TV series SouthPark. We do a deep dive into the words of SouthPark, over 70,000 lines taken from 18 full seasons, to see if we can pick out some underlying trends to see if one of  TV’s most extreme shows has indeed become more socially acceptable. </a:t>
            </a:r>
          </a:p>
        </p:txBody>
      </p:sp>
      <p:sp>
        <p:nvSpPr>
          <p:cNvPr id="4" name="Slide Number Placeholder 3"/>
          <p:cNvSpPr>
            <a:spLocks noGrp="1"/>
          </p:cNvSpPr>
          <p:nvPr>
            <p:ph type="sldNum" sz="quarter" idx="5"/>
          </p:nvPr>
        </p:nvSpPr>
        <p:spPr/>
        <p:txBody>
          <a:bodyPr/>
          <a:lstStyle/>
          <a:p>
            <a:fld id="{1CC71777-E0DF-466A-A6C1-9D80C886A92D}" type="slidenum">
              <a:rPr lang="en-US" smtClean="0"/>
              <a:t>3</a:t>
            </a:fld>
            <a:endParaRPr lang="en-US"/>
          </a:p>
        </p:txBody>
      </p:sp>
    </p:spTree>
    <p:extLst>
      <p:ext uri="{BB962C8B-B14F-4D97-AF65-F5344CB8AC3E}">
        <p14:creationId xmlns:p14="http://schemas.microsoft.com/office/powerpoint/2010/main" val="2133915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groups null hypothesis is that SouthPark has not changed at all in offensiveness over time even as culture has become more sensitive to the type of jokes the SouthPark built its show upon. Our hypothesis is assumed to be true and thus will be tested against the shows extreme language, usage of racial dialogue, radical ideologies, political jokes, religious jokes, and other criteria and parameters to create a sentiment analysis of the shows offensiveness. We will also look at user ratings of seasons or episodes correspond to those characters saying the most slanderous things. We will then use linear regression to determine if the show has become less offensive or more offensive over time and subsequently more or less popular. After our analysis is conducted from the collected data, we will either accept or reject our null hypothesis for the alternative hypothesis which is a.) The shows offensiveness has decreased over time or b.) The shows offensiveness has increased over time. </a:t>
            </a:r>
          </a:p>
        </p:txBody>
      </p:sp>
      <p:sp>
        <p:nvSpPr>
          <p:cNvPr id="4" name="Slide Number Placeholder 3"/>
          <p:cNvSpPr>
            <a:spLocks noGrp="1"/>
          </p:cNvSpPr>
          <p:nvPr>
            <p:ph type="sldNum" sz="quarter" idx="5"/>
          </p:nvPr>
        </p:nvSpPr>
        <p:spPr/>
        <p:txBody>
          <a:bodyPr/>
          <a:lstStyle/>
          <a:p>
            <a:fld id="{1CC71777-E0DF-466A-A6C1-9D80C886A92D}" type="slidenum">
              <a:rPr lang="en-US" smtClean="0"/>
              <a:t>4</a:t>
            </a:fld>
            <a:endParaRPr lang="en-US"/>
          </a:p>
        </p:txBody>
      </p:sp>
    </p:spTree>
    <p:extLst>
      <p:ext uri="{BB962C8B-B14F-4D97-AF65-F5344CB8AC3E}">
        <p14:creationId xmlns:p14="http://schemas.microsoft.com/office/powerpoint/2010/main" val="2678527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sz="1200" b="1" dirty="0" err="1">
                <a:latin typeface="Baskerville Old Face" panose="02020602080505020303" pitchFamily="18" charset="0"/>
              </a:rPr>
              <a:t>Pseudocoding</a:t>
            </a:r>
            <a:r>
              <a:rPr lang="en-US" sz="1200" b="1" dirty="0">
                <a:latin typeface="Baskerville Old Face" panose="02020602080505020303" pitchFamily="18" charset="0"/>
              </a:rPr>
              <a:t> &amp; Identifying our data source</a:t>
            </a:r>
            <a:r>
              <a:rPr lang="en-US" sz="1200" dirty="0">
                <a:latin typeface="Baskerville Old Face" panose="02020602080505020303" pitchFamily="18" charset="0"/>
              </a:rPr>
              <a:t>: “</a:t>
            </a:r>
            <a:r>
              <a:rPr lang="en-US" sz="1200" i="1" dirty="0">
                <a:latin typeface="Baskerville Old Face" panose="02020602080505020303" pitchFamily="18" charset="0"/>
              </a:rPr>
              <a:t>South Park Dialogue</a:t>
            </a:r>
            <a:r>
              <a:rPr lang="en-US" sz="1200" dirty="0">
                <a:latin typeface="Baskerville Old Face" panose="02020602080505020303" pitchFamily="18" charset="0"/>
              </a:rPr>
              <a:t>: More than 70,000 lines of dialogue by season, episode, and character.” via Kaggle</a:t>
            </a:r>
          </a:p>
          <a:p>
            <a:pPr marL="342900" indent="-342900">
              <a:buAutoNum type="arabicPeriod"/>
            </a:pPr>
            <a:endParaRPr lang="en-US" sz="1200" dirty="0">
              <a:latin typeface="Baskerville Old Face" panose="02020602080505020303" pitchFamily="18" charset="0"/>
            </a:endParaRPr>
          </a:p>
          <a:p>
            <a:pPr marL="342900" indent="-342900">
              <a:buAutoNum type="arabicPeriod"/>
            </a:pPr>
            <a:r>
              <a:rPr lang="en-US" sz="1200" b="1" dirty="0" err="1">
                <a:latin typeface="Baskerville Old Face" panose="02020602080505020303" pitchFamily="18" charset="0"/>
              </a:rPr>
              <a:t>Identifiying</a:t>
            </a:r>
            <a:r>
              <a:rPr lang="en-US" sz="1200" b="1" dirty="0">
                <a:latin typeface="Baskerville Old Face" panose="02020602080505020303" pitchFamily="18" charset="0"/>
              </a:rPr>
              <a:t> our dependencies: </a:t>
            </a:r>
            <a:r>
              <a:rPr lang="en-US" sz="1200" dirty="0" err="1">
                <a:latin typeface="Baskerville Old Face" panose="02020602080505020303" pitchFamily="18" charset="0"/>
              </a:rPr>
              <a:t>TextBlob</a:t>
            </a:r>
            <a:r>
              <a:rPr lang="en-US" sz="1200" dirty="0">
                <a:latin typeface="Baskerville Old Face" panose="02020602080505020303" pitchFamily="18" charset="0"/>
              </a:rPr>
              <a:t>, NLTK, </a:t>
            </a:r>
            <a:r>
              <a:rPr lang="en-US" sz="1200" dirty="0" err="1">
                <a:latin typeface="Baskerville Old Face" panose="02020602080505020303" pitchFamily="18" charset="0"/>
              </a:rPr>
              <a:t>Sklearn</a:t>
            </a:r>
            <a:r>
              <a:rPr lang="en-US" sz="1200" dirty="0">
                <a:latin typeface="Baskerville Old Face" panose="02020602080505020303" pitchFamily="18" charset="0"/>
              </a:rPr>
              <a:t>, </a:t>
            </a:r>
            <a:r>
              <a:rPr lang="en-US" sz="1200" dirty="0" err="1">
                <a:latin typeface="Baskerville Old Face" panose="02020602080505020303" pitchFamily="18" charset="0"/>
              </a:rPr>
              <a:t>TermColor</a:t>
            </a:r>
            <a:r>
              <a:rPr lang="en-US" sz="1200" dirty="0">
                <a:latin typeface="Baskerville Old Face" panose="02020602080505020303" pitchFamily="18" charset="0"/>
              </a:rPr>
              <a:t>, </a:t>
            </a:r>
            <a:r>
              <a:rPr lang="en-US" sz="1200" dirty="0" err="1">
                <a:latin typeface="Baskerville Old Face" panose="02020602080505020303" pitchFamily="18" charset="0"/>
              </a:rPr>
              <a:t>Better_Profanity</a:t>
            </a:r>
            <a:r>
              <a:rPr lang="en-US" sz="1200" dirty="0">
                <a:latin typeface="Baskerville Old Face" panose="02020602080505020303" pitchFamily="18" charset="0"/>
              </a:rPr>
              <a:t>, </a:t>
            </a:r>
            <a:r>
              <a:rPr lang="en-US" sz="1200" dirty="0" err="1">
                <a:latin typeface="Baskerville Old Face" panose="02020602080505020303" pitchFamily="18" charset="0"/>
              </a:rPr>
              <a:t>TfidVectorizer</a:t>
            </a:r>
            <a:r>
              <a:rPr lang="en-US" sz="1200" dirty="0">
                <a:latin typeface="Baskerville Old Face" panose="02020602080505020303" pitchFamily="18" charset="0"/>
              </a:rPr>
              <a:t>, </a:t>
            </a:r>
            <a:r>
              <a:rPr lang="en-US" sz="1200" dirty="0" err="1">
                <a:latin typeface="Baskerville Old Face" panose="02020602080505020303" pitchFamily="18" charset="0"/>
              </a:rPr>
              <a:t>TweetTokenizer</a:t>
            </a:r>
            <a:r>
              <a:rPr lang="en-US" sz="1200" dirty="0">
                <a:latin typeface="Baskerville Old Face" panose="02020602080505020303" pitchFamily="18" charset="0"/>
              </a:rPr>
              <a:t> as well as matplotlib, pandas, </a:t>
            </a:r>
            <a:r>
              <a:rPr lang="en-US" sz="1200" dirty="0" err="1">
                <a:latin typeface="Baskerville Old Face" panose="02020602080505020303" pitchFamily="18" charset="0"/>
              </a:rPr>
              <a:t>numpy</a:t>
            </a:r>
            <a:r>
              <a:rPr lang="en-US" sz="1200" dirty="0">
                <a:latin typeface="Baskerville Old Face" panose="02020602080505020303" pitchFamily="18" charset="0"/>
              </a:rPr>
              <a:t>, and a few other libraries.</a:t>
            </a:r>
          </a:p>
          <a:p>
            <a:pPr marL="342900" indent="-342900">
              <a:buAutoNum type="arabicPeriod"/>
            </a:pPr>
            <a:endParaRPr lang="en-US" sz="1200" dirty="0">
              <a:latin typeface="Baskerville Old Face" panose="02020602080505020303" pitchFamily="18" charset="0"/>
            </a:endParaRPr>
          </a:p>
          <a:p>
            <a:pPr marL="342900" indent="-342900">
              <a:buAutoNum type="arabicPeriod"/>
            </a:pPr>
            <a:r>
              <a:rPr lang="en-US" sz="1200" b="1" dirty="0">
                <a:latin typeface="Baskerville Old Face" panose="02020602080505020303" pitchFamily="18" charset="0"/>
              </a:rPr>
              <a:t>Coding: </a:t>
            </a:r>
            <a:r>
              <a:rPr lang="en-US" sz="1200" dirty="0">
                <a:latin typeface="Baskerville Old Face" panose="02020602080505020303" pitchFamily="18" charset="0"/>
              </a:rPr>
              <a:t>Parsing out lines by season, character, and episode. Creating cleaned databases by filtering regular words against swear, profane, racial, political, or offensive words into a list and sorting them by season.    </a:t>
            </a:r>
          </a:p>
          <a:p>
            <a:pPr marL="342900" indent="-342900">
              <a:buAutoNum type="arabicPeriod"/>
            </a:pPr>
            <a:endParaRPr lang="en-US" sz="1200" dirty="0">
              <a:latin typeface="Baskerville Old Face" panose="02020602080505020303" pitchFamily="18" charset="0"/>
            </a:endParaRPr>
          </a:p>
          <a:p>
            <a:pPr marL="342900" indent="-342900">
              <a:buAutoNum type="arabicPeriod"/>
            </a:pPr>
            <a:r>
              <a:rPr lang="en-US" sz="1200" b="1" dirty="0">
                <a:latin typeface="Baskerville Old Face" panose="02020602080505020303" pitchFamily="18" charset="0"/>
              </a:rPr>
              <a:t>Sentiment Analysis: </a:t>
            </a:r>
            <a:r>
              <a:rPr lang="en-US" sz="1200" dirty="0">
                <a:latin typeface="Baskerville Old Face" panose="02020602080505020303" pitchFamily="18" charset="0"/>
              </a:rPr>
              <a:t>Running a sentiment analysis to score words as positive or offensive using </a:t>
            </a:r>
            <a:r>
              <a:rPr lang="en-US" sz="1200" dirty="0" err="1">
                <a:latin typeface="Baskerville Old Face" panose="02020602080505020303" pitchFamily="18" charset="0"/>
              </a:rPr>
              <a:t>VaderSentiment</a:t>
            </a:r>
            <a:r>
              <a:rPr lang="en-US" sz="1200" dirty="0">
                <a:latin typeface="Baskerville Old Face" panose="02020602080505020303" pitchFamily="18" charset="0"/>
              </a:rPr>
              <a:t>. </a:t>
            </a:r>
          </a:p>
          <a:p>
            <a:pPr marL="342900" indent="-342900">
              <a:buAutoNum type="arabicPeriod"/>
            </a:pPr>
            <a:endParaRPr lang="en-US" sz="1200" dirty="0">
              <a:latin typeface="Baskerville Old Face" panose="02020602080505020303" pitchFamily="18" charset="0"/>
            </a:endParaRPr>
          </a:p>
          <a:p>
            <a:pPr marL="342900" indent="-342900">
              <a:buAutoNum type="arabicPeriod"/>
            </a:pPr>
            <a:r>
              <a:rPr lang="en-US" sz="1200" b="1" dirty="0">
                <a:latin typeface="Baskerville Old Face" panose="02020602080505020303" pitchFamily="18" charset="0"/>
              </a:rPr>
              <a:t>Analyzing and plotting our results: </a:t>
            </a:r>
            <a:r>
              <a:rPr lang="en-US" sz="1200" dirty="0">
                <a:latin typeface="Baskerville Old Face" panose="02020602080505020303" pitchFamily="18" charset="0"/>
              </a:rPr>
              <a:t>We used linear regression, sentiment analysis, statistical regression and statistical significance. </a:t>
            </a:r>
          </a:p>
          <a:p>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5</a:t>
            </a:fld>
            <a:endParaRPr lang="en-US"/>
          </a:p>
        </p:txBody>
      </p:sp>
    </p:spTree>
    <p:extLst>
      <p:ext uri="{BB962C8B-B14F-4D97-AF65-F5344CB8AC3E}">
        <p14:creationId xmlns:p14="http://schemas.microsoft.com/office/powerpoint/2010/main" val="1614713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poll and proceed accordingly. </a:t>
            </a:r>
          </a:p>
        </p:txBody>
      </p:sp>
      <p:sp>
        <p:nvSpPr>
          <p:cNvPr id="4" name="Slide Number Placeholder 3"/>
          <p:cNvSpPr>
            <a:spLocks noGrp="1"/>
          </p:cNvSpPr>
          <p:nvPr>
            <p:ph type="sldNum" sz="quarter" idx="5"/>
          </p:nvPr>
        </p:nvSpPr>
        <p:spPr/>
        <p:txBody>
          <a:bodyPr/>
          <a:lstStyle/>
          <a:p>
            <a:fld id="{1CC71777-E0DF-466A-A6C1-9D80C886A92D}" type="slidenum">
              <a:rPr lang="en-US" smtClean="0"/>
              <a:t>6</a:t>
            </a:fld>
            <a:endParaRPr lang="en-US"/>
          </a:p>
        </p:txBody>
      </p:sp>
    </p:spTree>
    <p:extLst>
      <p:ext uri="{BB962C8B-B14F-4D97-AF65-F5344CB8AC3E}">
        <p14:creationId xmlns:p14="http://schemas.microsoft.com/office/powerpoint/2010/main" val="1978316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numbers </a:t>
            </a:r>
          </a:p>
        </p:txBody>
      </p:sp>
      <p:sp>
        <p:nvSpPr>
          <p:cNvPr id="4" name="Slide Number Placeholder 3"/>
          <p:cNvSpPr>
            <a:spLocks noGrp="1"/>
          </p:cNvSpPr>
          <p:nvPr>
            <p:ph type="sldNum" sz="quarter" idx="5"/>
          </p:nvPr>
        </p:nvSpPr>
        <p:spPr/>
        <p:txBody>
          <a:bodyPr/>
          <a:lstStyle/>
          <a:p>
            <a:fld id="{1CC71777-E0DF-466A-A6C1-9D80C886A92D}" type="slidenum">
              <a:rPr lang="en-US" smtClean="0"/>
              <a:t>11</a:t>
            </a:fld>
            <a:endParaRPr lang="en-US"/>
          </a:p>
        </p:txBody>
      </p:sp>
    </p:spTree>
    <p:extLst>
      <p:ext uri="{BB962C8B-B14F-4D97-AF65-F5344CB8AC3E}">
        <p14:creationId xmlns:p14="http://schemas.microsoft.com/office/powerpoint/2010/main" val="39877509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 the characters differently// </a:t>
            </a:r>
          </a:p>
        </p:txBody>
      </p:sp>
      <p:sp>
        <p:nvSpPr>
          <p:cNvPr id="4" name="Slide Number Placeholder 3"/>
          <p:cNvSpPr>
            <a:spLocks noGrp="1"/>
          </p:cNvSpPr>
          <p:nvPr>
            <p:ph type="sldNum" sz="quarter" idx="5"/>
          </p:nvPr>
        </p:nvSpPr>
        <p:spPr/>
        <p:txBody>
          <a:bodyPr/>
          <a:lstStyle/>
          <a:p>
            <a:fld id="{1CC71777-E0DF-466A-A6C1-9D80C886A92D}" type="slidenum">
              <a:rPr lang="en-US" smtClean="0"/>
              <a:t>12</a:t>
            </a:fld>
            <a:endParaRPr lang="en-US"/>
          </a:p>
        </p:txBody>
      </p:sp>
    </p:spTree>
    <p:extLst>
      <p:ext uri="{BB962C8B-B14F-4D97-AF65-F5344CB8AC3E}">
        <p14:creationId xmlns:p14="http://schemas.microsoft.com/office/powerpoint/2010/main" val="545055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Snippets of coding. Highlights </a:t>
            </a:r>
          </a:p>
        </p:txBody>
      </p:sp>
      <p:sp>
        <p:nvSpPr>
          <p:cNvPr id="4" name="Slide Number Placeholder 3"/>
          <p:cNvSpPr>
            <a:spLocks noGrp="1"/>
          </p:cNvSpPr>
          <p:nvPr>
            <p:ph type="sldNum" sz="quarter" idx="5"/>
          </p:nvPr>
        </p:nvSpPr>
        <p:spPr/>
        <p:txBody>
          <a:bodyPr/>
          <a:lstStyle/>
          <a:p>
            <a:fld id="{1CC71777-E0DF-466A-A6C1-9D80C886A92D}" type="slidenum">
              <a:rPr lang="en-US" smtClean="0"/>
              <a:t>18</a:t>
            </a:fld>
            <a:endParaRPr lang="en-US"/>
          </a:p>
        </p:txBody>
      </p:sp>
    </p:spTree>
    <p:extLst>
      <p:ext uri="{BB962C8B-B14F-4D97-AF65-F5344CB8AC3E}">
        <p14:creationId xmlns:p14="http://schemas.microsoft.com/office/powerpoint/2010/main" val="2939206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43531D81-3A5C-4F87-87E3-BA9E474CC59C}" type="datetimeFigureOut">
              <a:rPr lang="en-US" smtClean="0"/>
              <a:t>4/27/2022</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20144B7E-E763-4F11-8FFE-2D232CC7FA5C}" type="slidenum">
              <a:rPr lang="en-US" smtClean="0"/>
              <a:t>‹#›</a:t>
            </a:fld>
            <a:endParaRPr lang="en-US"/>
          </a:p>
        </p:txBody>
      </p:sp>
    </p:spTree>
    <p:extLst>
      <p:ext uri="{BB962C8B-B14F-4D97-AF65-F5344CB8AC3E}">
        <p14:creationId xmlns:p14="http://schemas.microsoft.com/office/powerpoint/2010/main" val="1189389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531D81-3A5C-4F87-87E3-BA9E474CC59C}" type="datetimeFigureOut">
              <a:rPr lang="en-US" smtClean="0"/>
              <a:t>4/27/2022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144B7E-E763-4F11-8FFE-2D232CC7FA5C}" type="slidenum">
              <a:rPr lang="en-US" smtClean="0"/>
              <a:t>‹#›</a:t>
            </a:fld>
            <a:endParaRPr lang="en-US"/>
          </a:p>
        </p:txBody>
      </p:sp>
    </p:spTree>
    <p:extLst>
      <p:ext uri="{BB962C8B-B14F-4D97-AF65-F5344CB8AC3E}">
        <p14:creationId xmlns:p14="http://schemas.microsoft.com/office/powerpoint/2010/main" val="2363245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531D81-3A5C-4F87-87E3-BA9E474CC59C}" type="datetimeFigureOut">
              <a:rPr lang="en-US" smtClean="0"/>
              <a:t>4/27/2022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144B7E-E763-4F11-8FFE-2D232CC7FA5C}" type="slidenum">
              <a:rPr lang="en-US" smtClean="0"/>
              <a:t>‹#›</a:t>
            </a:fld>
            <a:endParaRPr lang="en-US"/>
          </a:p>
        </p:txBody>
      </p:sp>
    </p:spTree>
    <p:extLst>
      <p:ext uri="{BB962C8B-B14F-4D97-AF65-F5344CB8AC3E}">
        <p14:creationId xmlns:p14="http://schemas.microsoft.com/office/powerpoint/2010/main" val="3138884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531D81-3A5C-4F87-87E3-BA9E474CC59C}" type="datetimeFigureOut">
              <a:rPr lang="en-US" smtClean="0"/>
              <a:t>4/27/2022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144B7E-E763-4F11-8FFE-2D232CC7FA5C}" type="slidenum">
              <a:rPr lang="en-US" smtClean="0"/>
              <a:t>‹#›</a:t>
            </a:fld>
            <a:endParaRPr lang="en-US"/>
          </a:p>
        </p:txBody>
      </p:sp>
    </p:spTree>
    <p:extLst>
      <p:ext uri="{BB962C8B-B14F-4D97-AF65-F5344CB8AC3E}">
        <p14:creationId xmlns:p14="http://schemas.microsoft.com/office/powerpoint/2010/main" val="3755282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531D81-3A5C-4F87-87E3-BA9E474CC59C}" type="datetimeFigureOut">
              <a:rPr lang="en-US" smtClean="0"/>
              <a:t>4/27/2022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144B7E-E763-4F11-8FFE-2D232CC7FA5C}" type="slidenum">
              <a:rPr lang="en-US" smtClean="0"/>
              <a:t>‹#›</a:t>
            </a:fld>
            <a:endParaRPr lang="en-US"/>
          </a:p>
        </p:txBody>
      </p:sp>
    </p:spTree>
    <p:extLst>
      <p:ext uri="{BB962C8B-B14F-4D97-AF65-F5344CB8AC3E}">
        <p14:creationId xmlns:p14="http://schemas.microsoft.com/office/powerpoint/2010/main" val="15918553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3531D81-3A5C-4F87-87E3-BA9E474CC59C}" type="datetimeFigureOut">
              <a:rPr lang="en-US" smtClean="0"/>
              <a:t>4/27/2022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144B7E-E763-4F11-8FFE-2D232CC7FA5C}" type="slidenum">
              <a:rPr lang="en-US" smtClean="0"/>
              <a:t>‹#›</a:t>
            </a:fld>
            <a:endParaRPr lang="en-US"/>
          </a:p>
        </p:txBody>
      </p:sp>
    </p:spTree>
    <p:extLst>
      <p:ext uri="{BB962C8B-B14F-4D97-AF65-F5344CB8AC3E}">
        <p14:creationId xmlns:p14="http://schemas.microsoft.com/office/powerpoint/2010/main" val="2266639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531D81-3A5C-4F87-87E3-BA9E474CC59C}" type="datetimeFigureOut">
              <a:rPr lang="en-US" smtClean="0"/>
              <a:t>4/27/2022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144B7E-E763-4F11-8FFE-2D232CC7FA5C}" type="slidenum">
              <a:rPr lang="en-US" smtClean="0"/>
              <a:t>‹#›</a:t>
            </a:fld>
            <a:endParaRPr lang="en-US"/>
          </a:p>
        </p:txBody>
      </p:sp>
    </p:spTree>
    <p:extLst>
      <p:ext uri="{BB962C8B-B14F-4D97-AF65-F5344CB8AC3E}">
        <p14:creationId xmlns:p14="http://schemas.microsoft.com/office/powerpoint/2010/main" val="579733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3531D81-3A5C-4F87-87E3-BA9E474CC59C}" type="datetimeFigureOut">
              <a:rPr lang="en-US" smtClean="0"/>
              <a:t>4/27/2022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144B7E-E763-4F11-8FFE-2D232CC7FA5C}" type="slidenum">
              <a:rPr lang="en-US" smtClean="0"/>
              <a:t>‹#›</a:t>
            </a:fld>
            <a:endParaRPr lang="en-US"/>
          </a:p>
        </p:txBody>
      </p:sp>
    </p:spTree>
    <p:extLst>
      <p:ext uri="{BB962C8B-B14F-4D97-AF65-F5344CB8AC3E}">
        <p14:creationId xmlns:p14="http://schemas.microsoft.com/office/powerpoint/2010/main" val="662673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531D81-3A5C-4F87-87E3-BA9E474CC59C}" type="datetimeFigureOut">
              <a:rPr lang="en-US" smtClean="0"/>
              <a:t>4/27/2022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144B7E-E763-4F11-8FFE-2D232CC7FA5C}" type="slidenum">
              <a:rPr lang="en-US" smtClean="0"/>
              <a:t>‹#›</a:t>
            </a:fld>
            <a:endParaRPr lang="en-US"/>
          </a:p>
        </p:txBody>
      </p:sp>
    </p:spTree>
    <p:extLst>
      <p:ext uri="{BB962C8B-B14F-4D97-AF65-F5344CB8AC3E}">
        <p14:creationId xmlns:p14="http://schemas.microsoft.com/office/powerpoint/2010/main" val="2103662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43531D81-3A5C-4F87-87E3-BA9E474CC59C}" type="datetimeFigureOut">
              <a:rPr lang="en-US" smtClean="0"/>
              <a:t>4/27/2022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20144B7E-E763-4F11-8FFE-2D232CC7FA5C}" type="slidenum">
              <a:rPr lang="en-US" smtClean="0"/>
              <a:t>‹#›</a:t>
            </a:fld>
            <a:endParaRPr lang="en-US"/>
          </a:p>
        </p:txBody>
      </p:sp>
    </p:spTree>
    <p:extLst>
      <p:ext uri="{BB962C8B-B14F-4D97-AF65-F5344CB8AC3E}">
        <p14:creationId xmlns:p14="http://schemas.microsoft.com/office/powerpoint/2010/main" val="913701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43531D81-3A5C-4F87-87E3-BA9E474CC59C}" type="datetimeFigureOut">
              <a:rPr lang="en-US" smtClean="0"/>
              <a:t>4/27/2022</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20144B7E-E763-4F11-8FFE-2D232CC7FA5C}" type="slidenum">
              <a:rPr lang="en-US" smtClean="0"/>
              <a:t>‹#›</a:t>
            </a:fld>
            <a:endParaRPr lang="en-US"/>
          </a:p>
        </p:txBody>
      </p:sp>
    </p:spTree>
    <p:extLst>
      <p:ext uri="{BB962C8B-B14F-4D97-AF65-F5344CB8AC3E}">
        <p14:creationId xmlns:p14="http://schemas.microsoft.com/office/powerpoint/2010/main" val="2873095200"/>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tile tx="0" ty="0" sx="100000" sy="100000" flip="xy"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43531D81-3A5C-4F87-87E3-BA9E474CC59C}" type="datetimeFigureOut">
              <a:rPr lang="en-US" smtClean="0"/>
              <a:t>4/27/2022</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20144B7E-E763-4F11-8FFE-2D232CC7FA5C}" type="slidenum">
              <a:rPr lang="en-US" smtClean="0"/>
              <a:t>‹#›</a:t>
            </a:fld>
            <a:endParaRPr lang="en-US"/>
          </a:p>
        </p:txBody>
      </p:sp>
    </p:spTree>
    <p:extLst>
      <p:ext uri="{BB962C8B-B14F-4D97-AF65-F5344CB8AC3E}">
        <p14:creationId xmlns:p14="http://schemas.microsoft.com/office/powerpoint/2010/main" val="23569904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3.jpg"/></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jpg"/></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xy"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8BB95-B8FF-4C61-B8BF-B0A4EEFF0A13}"/>
              </a:ext>
            </a:extLst>
          </p:cNvPr>
          <p:cNvSpPr>
            <a:spLocks noGrp="1"/>
          </p:cNvSpPr>
          <p:nvPr>
            <p:ph type="ctrTitle"/>
          </p:nvPr>
        </p:nvSpPr>
        <p:spPr>
          <a:xfrm>
            <a:off x="281344" y="1205812"/>
            <a:ext cx="5022094" cy="1101771"/>
          </a:xfrm>
        </p:spPr>
        <p:txBody>
          <a:bodyPr>
            <a:normAutofit/>
          </a:bodyPr>
          <a:lstStyle/>
          <a:p>
            <a:pPr algn="ctr"/>
            <a:r>
              <a:rPr lang="en-US" sz="6000" b="1" dirty="0" err="1">
                <a:solidFill>
                  <a:schemeClr val="tx1"/>
                </a:solidFill>
                <a:latin typeface="Baskerville Old Face" panose="02020602080505020303" pitchFamily="18" charset="0"/>
              </a:rPr>
              <a:t>Tegridy</a:t>
            </a:r>
            <a:r>
              <a:rPr lang="en-US" sz="6000" b="1" dirty="0">
                <a:solidFill>
                  <a:schemeClr val="tx1"/>
                </a:solidFill>
                <a:latin typeface="Baskerville Old Face" panose="02020602080505020303" pitchFamily="18" charset="0"/>
              </a:rPr>
              <a:t> Farms</a:t>
            </a:r>
          </a:p>
        </p:txBody>
      </p:sp>
      <p:sp>
        <p:nvSpPr>
          <p:cNvPr id="3" name="Subtitle 2">
            <a:extLst>
              <a:ext uri="{FF2B5EF4-FFF2-40B4-BE49-F238E27FC236}">
                <a16:creationId xmlns:a16="http://schemas.microsoft.com/office/drawing/2014/main" id="{058A72F2-3376-4D0C-A4D8-BDC51BA89487}"/>
              </a:ext>
            </a:extLst>
          </p:cNvPr>
          <p:cNvSpPr>
            <a:spLocks noGrp="1"/>
          </p:cNvSpPr>
          <p:nvPr>
            <p:ph type="subTitle" idx="1"/>
          </p:nvPr>
        </p:nvSpPr>
        <p:spPr>
          <a:xfrm>
            <a:off x="838959" y="3100230"/>
            <a:ext cx="4141559" cy="2729070"/>
          </a:xfrm>
        </p:spPr>
        <p:txBody>
          <a:bodyPr>
            <a:normAutofit/>
          </a:bodyPr>
          <a:lstStyle/>
          <a:p>
            <a:endParaRPr lang="en-US" sz="2800" dirty="0">
              <a:solidFill>
                <a:schemeClr val="tx1"/>
              </a:solidFill>
              <a:latin typeface="Bookman Old Style" panose="02050604050505020204" pitchFamily="18" charset="0"/>
            </a:endParaRPr>
          </a:p>
        </p:txBody>
      </p:sp>
      <p:sp>
        <p:nvSpPr>
          <p:cNvPr id="71" name="Rectangle 70">
            <a:extLst>
              <a:ext uri="{FF2B5EF4-FFF2-40B4-BE49-F238E27FC236}">
                <a16:creationId xmlns:a16="http://schemas.microsoft.com/office/drawing/2014/main" id="{FCA118C4-32A6-466D-8453-BA738103A0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2536" y="0"/>
            <a:ext cx="673946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South Park' Co-Creator Matt Stone on his $900 Million Deal - Bloomberg">
            <a:extLst>
              <a:ext uri="{FF2B5EF4-FFF2-40B4-BE49-F238E27FC236}">
                <a16:creationId xmlns:a16="http://schemas.microsoft.com/office/drawing/2014/main" id="{3039720E-1A8C-4DD2-A284-031AB05F3C1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641" r="25445" b="-2"/>
          <a:stretch/>
        </p:blipFill>
        <p:spPr bwMode="auto">
          <a:xfrm>
            <a:off x="6096000" y="629265"/>
            <a:ext cx="5452536" cy="558527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EEE3772-C075-467A-9D04-0BB5A8AF32CE}"/>
              </a:ext>
            </a:extLst>
          </p:cNvPr>
          <p:cNvSpPr txBox="1"/>
          <p:nvPr/>
        </p:nvSpPr>
        <p:spPr>
          <a:xfrm>
            <a:off x="419488" y="2307583"/>
            <a:ext cx="4797039" cy="584775"/>
          </a:xfrm>
          <a:prstGeom prst="rect">
            <a:avLst/>
          </a:prstGeom>
          <a:noFill/>
        </p:spPr>
        <p:txBody>
          <a:bodyPr wrap="square">
            <a:spAutoFit/>
          </a:bodyPr>
          <a:lstStyle/>
          <a:p>
            <a:pPr algn="ctr"/>
            <a:r>
              <a:rPr lang="en-US" sz="3200" b="1" dirty="0">
                <a:solidFill>
                  <a:schemeClr val="tx1"/>
                </a:solidFill>
                <a:latin typeface="Baskerville Old Face" panose="02020602080505020303" pitchFamily="18" charset="0"/>
              </a:rPr>
              <a:t>Data Analysis with </a:t>
            </a:r>
            <a:r>
              <a:rPr lang="en-US" sz="3200" b="1" dirty="0" err="1">
                <a:solidFill>
                  <a:schemeClr val="tx1"/>
                </a:solidFill>
                <a:latin typeface="Baskerville Old Face" panose="02020602080505020303" pitchFamily="18" charset="0"/>
              </a:rPr>
              <a:t>Tegridy</a:t>
            </a:r>
            <a:endParaRPr lang="en-US" sz="3200" b="1" dirty="0">
              <a:solidFill>
                <a:schemeClr val="tx1"/>
              </a:solidFill>
              <a:latin typeface="Baskerville Old Face" panose="02020602080505020303" pitchFamily="18" charset="0"/>
            </a:endParaRPr>
          </a:p>
        </p:txBody>
      </p:sp>
      <p:pic>
        <p:nvPicPr>
          <p:cNvPr id="11" name="Picture 10">
            <a:extLst>
              <a:ext uri="{FF2B5EF4-FFF2-40B4-BE49-F238E27FC236}">
                <a16:creationId xmlns:a16="http://schemas.microsoft.com/office/drawing/2014/main" id="{E69A4E52-3AE0-4F0F-8A52-777B64426F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177" y="3100230"/>
            <a:ext cx="4909567" cy="2936942"/>
          </a:xfrm>
          <a:prstGeom prst="rect">
            <a:avLst/>
          </a:prstGeom>
        </p:spPr>
      </p:pic>
      <p:sp>
        <p:nvSpPr>
          <p:cNvPr id="14" name="Rectangle 13">
            <a:extLst>
              <a:ext uri="{FF2B5EF4-FFF2-40B4-BE49-F238E27FC236}">
                <a16:creationId xmlns:a16="http://schemas.microsoft.com/office/drawing/2014/main" id="{561581CF-C61F-4853-9458-12AEBE53A4D5}"/>
              </a:ext>
            </a:extLst>
          </p:cNvPr>
          <p:cNvSpPr/>
          <p:nvPr/>
        </p:nvSpPr>
        <p:spPr>
          <a:xfrm>
            <a:off x="205385" y="132522"/>
            <a:ext cx="11781230" cy="6612835"/>
          </a:xfrm>
          <a:prstGeom prst="rect">
            <a:avLst/>
          </a:prstGeom>
          <a:noFill/>
          <a:ln>
            <a:solidFill>
              <a:schemeClr val="tx1"/>
            </a:solid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56571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C59C8DB-E577-4E2D-B3AF-AE89354B05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417" y="142000"/>
            <a:ext cx="11675166" cy="6537902"/>
          </a:xfrm>
          <a:prstGeom prst="rect">
            <a:avLst/>
          </a:prstGeom>
        </p:spPr>
      </p:pic>
      <p:sp>
        <p:nvSpPr>
          <p:cNvPr id="12" name="Rectangle 11">
            <a:extLst>
              <a:ext uri="{FF2B5EF4-FFF2-40B4-BE49-F238E27FC236}">
                <a16:creationId xmlns:a16="http://schemas.microsoft.com/office/drawing/2014/main" id="{7D2EFF7C-3F34-451D-AA56-2AC893490B8F}"/>
              </a:ext>
            </a:extLst>
          </p:cNvPr>
          <p:cNvSpPr/>
          <p:nvPr/>
        </p:nvSpPr>
        <p:spPr>
          <a:xfrm>
            <a:off x="2650436" y="178098"/>
            <a:ext cx="7036904" cy="923330"/>
          </a:xfrm>
          <a:prstGeom prst="rect">
            <a:avLst/>
          </a:prstGeom>
          <a:noFill/>
        </p:spPr>
        <p:txBody>
          <a:bodyPr wrap="squar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Swear Words by Season </a:t>
            </a:r>
          </a:p>
        </p:txBody>
      </p:sp>
      <p:pic>
        <p:nvPicPr>
          <p:cNvPr id="14" name="Picture 13">
            <a:extLst>
              <a:ext uri="{FF2B5EF4-FFF2-40B4-BE49-F238E27FC236}">
                <a16:creationId xmlns:a16="http://schemas.microsoft.com/office/drawing/2014/main" id="{B92BB397-9F89-468B-BD0E-690779A46D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9943" y="1222974"/>
            <a:ext cx="7995222" cy="4909539"/>
          </a:xfrm>
          <a:prstGeom prst="rect">
            <a:avLst/>
          </a:prstGeom>
        </p:spPr>
      </p:pic>
    </p:spTree>
    <p:extLst>
      <p:ext uri="{BB962C8B-B14F-4D97-AF65-F5344CB8AC3E}">
        <p14:creationId xmlns:p14="http://schemas.microsoft.com/office/powerpoint/2010/main" val="401680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C59C8DB-E577-4E2D-B3AF-AE89354B05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417" y="142000"/>
            <a:ext cx="11675166" cy="6537902"/>
          </a:xfrm>
          <a:prstGeom prst="rect">
            <a:avLst/>
          </a:prstGeom>
        </p:spPr>
      </p:pic>
      <p:sp>
        <p:nvSpPr>
          <p:cNvPr id="12" name="Rectangle 11">
            <a:extLst>
              <a:ext uri="{FF2B5EF4-FFF2-40B4-BE49-F238E27FC236}">
                <a16:creationId xmlns:a16="http://schemas.microsoft.com/office/drawing/2014/main" id="{7D2EFF7C-3F34-451D-AA56-2AC893490B8F}"/>
              </a:ext>
            </a:extLst>
          </p:cNvPr>
          <p:cNvSpPr/>
          <p:nvPr/>
        </p:nvSpPr>
        <p:spPr>
          <a:xfrm>
            <a:off x="2650436" y="178098"/>
            <a:ext cx="7036904" cy="923330"/>
          </a:xfrm>
          <a:prstGeom prst="rect">
            <a:avLst/>
          </a:prstGeom>
          <a:noFill/>
        </p:spPr>
        <p:txBody>
          <a:bodyPr wrap="squar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Swear Words by Season </a:t>
            </a:r>
          </a:p>
        </p:txBody>
      </p:sp>
      <p:pic>
        <p:nvPicPr>
          <p:cNvPr id="5" name="Picture 4">
            <a:extLst>
              <a:ext uri="{FF2B5EF4-FFF2-40B4-BE49-F238E27FC236}">
                <a16:creationId xmlns:a16="http://schemas.microsoft.com/office/drawing/2014/main" id="{008ABD77-40A4-4058-B46B-E39EBA2ACC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8417" y="1521982"/>
            <a:ext cx="11577983" cy="4843115"/>
          </a:xfrm>
          <a:prstGeom prst="rect">
            <a:avLst/>
          </a:prstGeom>
        </p:spPr>
      </p:pic>
    </p:spTree>
    <p:extLst>
      <p:ext uri="{BB962C8B-B14F-4D97-AF65-F5344CB8AC3E}">
        <p14:creationId xmlns:p14="http://schemas.microsoft.com/office/powerpoint/2010/main" val="1265987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139A0341-CE3E-4006-B17D-F2329C390F3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06017" y="185530"/>
            <a:ext cx="11913705" cy="6546574"/>
          </a:xfrm>
        </p:spPr>
      </p:pic>
      <p:sp>
        <p:nvSpPr>
          <p:cNvPr id="13" name="TextBox 12">
            <a:extLst>
              <a:ext uri="{FF2B5EF4-FFF2-40B4-BE49-F238E27FC236}">
                <a16:creationId xmlns:a16="http://schemas.microsoft.com/office/drawing/2014/main" id="{5D3F85EC-BD18-4FB7-817D-4C9848725DC8}"/>
              </a:ext>
            </a:extLst>
          </p:cNvPr>
          <p:cNvSpPr txBox="1"/>
          <p:nvPr/>
        </p:nvSpPr>
        <p:spPr>
          <a:xfrm>
            <a:off x="2305878" y="325218"/>
            <a:ext cx="8057322"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50" normalizeH="0" baseline="0" noProof="0" dirty="0">
                <a:ln w="9525" cmpd="sng">
                  <a:solidFill>
                    <a:srgbClr val="50B4C8"/>
                  </a:solidFill>
                  <a:prstDash val="solid"/>
                </a:ln>
                <a:solidFill>
                  <a:srgbClr val="70AD47">
                    <a:tint val="1000"/>
                  </a:srgbClr>
                </a:solidFill>
                <a:effectLst>
                  <a:glow rad="38100">
                    <a:srgbClr val="50B4C8">
                      <a:alpha val="40000"/>
                    </a:srgbClr>
                  </a:glow>
                </a:effectLst>
                <a:uLnTx/>
                <a:uFillTx/>
                <a:latin typeface="Calibri Light" panose="020F0302020204030204"/>
                <a:ea typeface="+mn-ea"/>
                <a:cs typeface="+mn-cs"/>
              </a:rPr>
              <a:t>Swear Words by Character </a:t>
            </a:r>
          </a:p>
        </p:txBody>
      </p:sp>
      <p:pic>
        <p:nvPicPr>
          <p:cNvPr id="5" name="Picture 4">
            <a:extLst>
              <a:ext uri="{FF2B5EF4-FFF2-40B4-BE49-F238E27FC236}">
                <a16:creationId xmlns:a16="http://schemas.microsoft.com/office/drawing/2014/main" id="{0F0DEC40-FCF7-4EAC-AE9A-ACD197A2F3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2934" y="1341745"/>
            <a:ext cx="7676166" cy="4976298"/>
          </a:xfrm>
          <a:prstGeom prst="rect">
            <a:avLst/>
          </a:prstGeom>
        </p:spPr>
      </p:pic>
    </p:spTree>
    <p:extLst>
      <p:ext uri="{BB962C8B-B14F-4D97-AF65-F5344CB8AC3E}">
        <p14:creationId xmlns:p14="http://schemas.microsoft.com/office/powerpoint/2010/main" val="3987244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139A0341-CE3E-4006-B17D-F2329C390F3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6017" y="185530"/>
            <a:ext cx="11913705" cy="6546574"/>
          </a:xfrm>
        </p:spPr>
      </p:pic>
      <p:sp>
        <p:nvSpPr>
          <p:cNvPr id="13" name="TextBox 12">
            <a:extLst>
              <a:ext uri="{FF2B5EF4-FFF2-40B4-BE49-F238E27FC236}">
                <a16:creationId xmlns:a16="http://schemas.microsoft.com/office/drawing/2014/main" id="{5D3F85EC-BD18-4FB7-817D-4C9848725DC8}"/>
              </a:ext>
            </a:extLst>
          </p:cNvPr>
          <p:cNvSpPr txBox="1"/>
          <p:nvPr/>
        </p:nvSpPr>
        <p:spPr>
          <a:xfrm>
            <a:off x="2305878" y="325218"/>
            <a:ext cx="8057322"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50" normalizeH="0" baseline="0" noProof="0" dirty="0">
                <a:ln w="9525" cmpd="sng">
                  <a:solidFill>
                    <a:srgbClr val="50B4C8"/>
                  </a:solidFill>
                  <a:prstDash val="solid"/>
                </a:ln>
                <a:solidFill>
                  <a:srgbClr val="70AD47">
                    <a:tint val="1000"/>
                  </a:srgbClr>
                </a:solidFill>
                <a:effectLst>
                  <a:glow rad="38100">
                    <a:srgbClr val="50B4C8">
                      <a:alpha val="40000"/>
                    </a:srgbClr>
                  </a:glow>
                </a:effectLst>
                <a:uLnTx/>
                <a:uFillTx/>
                <a:latin typeface="Calibri Light" panose="020F0302020204030204"/>
                <a:ea typeface="+mn-ea"/>
                <a:cs typeface="+mn-cs"/>
              </a:rPr>
              <a:t>Swear Words by Character </a:t>
            </a:r>
          </a:p>
        </p:txBody>
      </p:sp>
      <p:pic>
        <p:nvPicPr>
          <p:cNvPr id="4" name="Picture 3">
            <a:extLst>
              <a:ext uri="{FF2B5EF4-FFF2-40B4-BE49-F238E27FC236}">
                <a16:creationId xmlns:a16="http://schemas.microsoft.com/office/drawing/2014/main" id="{EB74B0C1-69FC-478F-A7E7-57CFD3AF85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117" y="1295903"/>
            <a:ext cx="11711588" cy="5625045"/>
          </a:xfrm>
          <a:prstGeom prst="rect">
            <a:avLst/>
          </a:prstGeom>
        </p:spPr>
      </p:pic>
    </p:spTree>
    <p:extLst>
      <p:ext uri="{BB962C8B-B14F-4D97-AF65-F5344CB8AC3E}">
        <p14:creationId xmlns:p14="http://schemas.microsoft.com/office/powerpoint/2010/main" val="2677307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416B1D9B-161D-419A-B8D9-2D197A72B60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9490" y="176498"/>
            <a:ext cx="11757224" cy="6502598"/>
          </a:xfrm>
        </p:spPr>
      </p:pic>
      <p:sp>
        <p:nvSpPr>
          <p:cNvPr id="13" name="TextBox 12">
            <a:extLst>
              <a:ext uri="{FF2B5EF4-FFF2-40B4-BE49-F238E27FC236}">
                <a16:creationId xmlns:a16="http://schemas.microsoft.com/office/drawing/2014/main" id="{6157E2FD-E8EC-4F54-AC75-DD71F498BBDE}"/>
              </a:ext>
            </a:extLst>
          </p:cNvPr>
          <p:cNvSpPr txBox="1"/>
          <p:nvPr/>
        </p:nvSpPr>
        <p:spPr>
          <a:xfrm>
            <a:off x="1987826" y="176498"/>
            <a:ext cx="8680174"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4800" b="1" spc="50" dirty="0">
                <a:ln w="9525" cmpd="sng">
                  <a:solidFill>
                    <a:srgbClr val="50B4C8"/>
                  </a:solidFill>
                  <a:prstDash val="solid"/>
                </a:ln>
                <a:solidFill>
                  <a:srgbClr val="70AD47">
                    <a:tint val="1000"/>
                  </a:srgbClr>
                </a:solidFill>
                <a:effectLst>
                  <a:glow rad="38100">
                    <a:srgbClr val="50B4C8">
                      <a:alpha val="40000"/>
                    </a:srgbClr>
                  </a:glow>
                </a:effectLst>
                <a:latin typeface="Calibri Light" panose="020F0302020204030204"/>
              </a:rPr>
              <a:t>Positive Sentiment Over Seasons</a:t>
            </a:r>
            <a:endParaRPr kumimoji="0" lang="en-US" sz="4800" b="1" i="0" u="none" strike="noStrike" kern="1200" cap="none" spc="50" normalizeH="0" baseline="0" noProof="0" dirty="0">
              <a:ln w="9525" cmpd="sng">
                <a:solidFill>
                  <a:srgbClr val="50B4C8"/>
                </a:solidFill>
                <a:prstDash val="solid"/>
              </a:ln>
              <a:solidFill>
                <a:srgbClr val="70AD47">
                  <a:tint val="1000"/>
                </a:srgbClr>
              </a:solidFill>
              <a:effectLst>
                <a:glow rad="38100">
                  <a:srgbClr val="50B4C8">
                    <a:alpha val="40000"/>
                  </a:srgbClr>
                </a:glow>
              </a:effectLst>
              <a:uLnTx/>
              <a:uFillTx/>
              <a:latin typeface="Calibri Light" panose="020F0302020204030204"/>
              <a:ea typeface="+mn-ea"/>
              <a:cs typeface="+mn-cs"/>
            </a:endParaRPr>
          </a:p>
        </p:txBody>
      </p:sp>
    </p:spTree>
    <p:extLst>
      <p:ext uri="{BB962C8B-B14F-4D97-AF65-F5344CB8AC3E}">
        <p14:creationId xmlns:p14="http://schemas.microsoft.com/office/powerpoint/2010/main" val="1506004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267FB48-AE58-4800-A923-1E80B82D69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559" y="145774"/>
            <a:ext cx="11636881" cy="6559826"/>
          </a:xfrm>
          <a:prstGeom prst="rect">
            <a:avLst/>
          </a:prstGeom>
        </p:spPr>
      </p:pic>
      <p:sp>
        <p:nvSpPr>
          <p:cNvPr id="12" name="TextBox 11">
            <a:extLst>
              <a:ext uri="{FF2B5EF4-FFF2-40B4-BE49-F238E27FC236}">
                <a16:creationId xmlns:a16="http://schemas.microsoft.com/office/drawing/2014/main" id="{C515D9C6-25BD-47BE-B0D4-A482E7F87F55}"/>
              </a:ext>
            </a:extLst>
          </p:cNvPr>
          <p:cNvSpPr txBox="1"/>
          <p:nvPr/>
        </p:nvSpPr>
        <p:spPr>
          <a:xfrm>
            <a:off x="2080592" y="291548"/>
            <a:ext cx="8659940"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50" normalizeH="0" baseline="0" noProof="0" dirty="0">
                <a:ln w="9525" cmpd="sng">
                  <a:solidFill>
                    <a:srgbClr val="50B4C8"/>
                  </a:solidFill>
                  <a:prstDash val="solid"/>
                </a:ln>
                <a:solidFill>
                  <a:srgbClr val="70AD47">
                    <a:tint val="1000"/>
                  </a:srgbClr>
                </a:solidFill>
                <a:effectLst>
                  <a:glow rad="38100">
                    <a:srgbClr val="50B4C8">
                      <a:alpha val="40000"/>
                    </a:srgbClr>
                  </a:glow>
                </a:effectLst>
                <a:uLnTx/>
                <a:uFillTx/>
                <a:latin typeface="Calibri Light" panose="020F0302020204030204"/>
                <a:ea typeface="+mn-ea"/>
                <a:cs typeface="+mn-cs"/>
              </a:rPr>
              <a:t>Negative Sentiment Over Seasons</a:t>
            </a:r>
          </a:p>
        </p:txBody>
      </p:sp>
    </p:spTree>
    <p:extLst>
      <p:ext uri="{BB962C8B-B14F-4D97-AF65-F5344CB8AC3E}">
        <p14:creationId xmlns:p14="http://schemas.microsoft.com/office/powerpoint/2010/main" val="3497513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0A291855-26F3-4B9F-AE99-E5876B593DB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5774" y="145774"/>
            <a:ext cx="11900452" cy="6546573"/>
          </a:xfrm>
        </p:spPr>
      </p:pic>
      <p:sp>
        <p:nvSpPr>
          <p:cNvPr id="12" name="TextBox 11">
            <a:extLst>
              <a:ext uri="{FF2B5EF4-FFF2-40B4-BE49-F238E27FC236}">
                <a16:creationId xmlns:a16="http://schemas.microsoft.com/office/drawing/2014/main" id="{EA269E1A-76E4-46E7-A25D-525405DCD0EE}"/>
              </a:ext>
            </a:extLst>
          </p:cNvPr>
          <p:cNvSpPr txBox="1"/>
          <p:nvPr/>
        </p:nvSpPr>
        <p:spPr>
          <a:xfrm>
            <a:off x="1934817" y="145774"/>
            <a:ext cx="8733183"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50" normalizeH="0" baseline="0" noProof="0" dirty="0">
                <a:ln w="9525" cmpd="sng">
                  <a:solidFill>
                    <a:srgbClr val="50B4C8"/>
                  </a:solidFill>
                  <a:prstDash val="solid"/>
                </a:ln>
                <a:solidFill>
                  <a:srgbClr val="70AD47">
                    <a:tint val="1000"/>
                  </a:srgbClr>
                </a:solidFill>
                <a:effectLst>
                  <a:glow rad="38100">
                    <a:srgbClr val="50B4C8">
                      <a:alpha val="40000"/>
                    </a:srgbClr>
                  </a:glow>
                </a:effectLst>
                <a:uLnTx/>
                <a:uFillTx/>
                <a:latin typeface="Calibri Light" panose="020F0302020204030204"/>
                <a:ea typeface="+mn-ea"/>
                <a:cs typeface="+mn-cs"/>
              </a:rPr>
              <a:t>Neutral Sentiment Over Seasons</a:t>
            </a:r>
          </a:p>
        </p:txBody>
      </p:sp>
    </p:spTree>
    <p:extLst>
      <p:ext uri="{BB962C8B-B14F-4D97-AF65-F5344CB8AC3E}">
        <p14:creationId xmlns:p14="http://schemas.microsoft.com/office/powerpoint/2010/main" val="2261341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63D245B6-0635-4FCA-8355-3925967CF25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1626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4D975C8-7879-4987-B8BF-B3EFE135B57C}"/>
              </a:ext>
            </a:extLst>
          </p:cNvPr>
          <p:cNvSpPr txBox="1"/>
          <p:nvPr/>
        </p:nvSpPr>
        <p:spPr>
          <a:xfrm>
            <a:off x="3074503" y="61289"/>
            <a:ext cx="6758608" cy="830997"/>
          </a:xfrm>
          <a:prstGeom prst="rect">
            <a:avLst/>
          </a:prstGeom>
          <a:noFill/>
        </p:spPr>
        <p:txBody>
          <a:bodyPr wrap="square" rtlCol="0">
            <a:spAutoFit/>
          </a:bodyPr>
          <a:lstStyle/>
          <a:p>
            <a:r>
              <a:rPr lang="en-US" sz="4800" dirty="0">
                <a:latin typeface="Baskerville Old Face" panose="02020602080505020303" pitchFamily="18" charset="0"/>
              </a:rPr>
              <a:t>Code For Dependencies </a:t>
            </a:r>
          </a:p>
        </p:txBody>
      </p:sp>
      <p:pic>
        <p:nvPicPr>
          <p:cNvPr id="7" name="Content Placeholder 6">
            <a:extLst>
              <a:ext uri="{FF2B5EF4-FFF2-40B4-BE49-F238E27FC236}">
                <a16:creationId xmlns:a16="http://schemas.microsoft.com/office/drawing/2014/main" id="{1C7AB0B2-C7EF-4E1B-A599-469FA19D2E8E}"/>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98174" y="1208281"/>
            <a:ext cx="11595652" cy="5333724"/>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5592521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4D975C8-7879-4987-B8BF-B3EFE135B57C}"/>
              </a:ext>
            </a:extLst>
          </p:cNvPr>
          <p:cNvSpPr txBox="1"/>
          <p:nvPr/>
        </p:nvSpPr>
        <p:spPr>
          <a:xfrm>
            <a:off x="2411896" y="98152"/>
            <a:ext cx="7991059" cy="830997"/>
          </a:xfrm>
          <a:prstGeom prst="rect">
            <a:avLst/>
          </a:prstGeom>
          <a:noFill/>
        </p:spPr>
        <p:txBody>
          <a:bodyPr wrap="square" rtlCol="0">
            <a:spAutoFit/>
          </a:bodyPr>
          <a:lstStyle/>
          <a:p>
            <a:r>
              <a:rPr lang="en-US" sz="4800" dirty="0">
                <a:latin typeface="Baskerville Old Face" panose="02020602080505020303" pitchFamily="18" charset="0"/>
              </a:rPr>
              <a:t>Code For Parsing Out Words </a:t>
            </a:r>
          </a:p>
        </p:txBody>
      </p:sp>
      <p:pic>
        <p:nvPicPr>
          <p:cNvPr id="6" name="Content Placeholder 5">
            <a:extLst>
              <a:ext uri="{FF2B5EF4-FFF2-40B4-BE49-F238E27FC236}">
                <a16:creationId xmlns:a16="http://schemas.microsoft.com/office/drawing/2014/main" id="{9577CDB1-BD62-49E4-873D-73E8B598FF9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8053" y="1027301"/>
            <a:ext cx="11595652" cy="5545777"/>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018603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2CE450-9C66-4105-8189-46DB4D184372}"/>
              </a:ext>
            </a:extLst>
          </p:cNvPr>
          <p:cNvSpPr>
            <a:spLocks noGrp="1"/>
          </p:cNvSpPr>
          <p:nvPr>
            <p:ph type="ctrTitle"/>
          </p:nvPr>
        </p:nvSpPr>
        <p:spPr>
          <a:xfrm>
            <a:off x="378219" y="2155371"/>
            <a:ext cx="5717781" cy="3421346"/>
          </a:xfrm>
        </p:spPr>
        <p:txBody>
          <a:bodyPr/>
          <a:lstStyle/>
          <a:p>
            <a:pPr marL="342900" indent="-342900">
              <a:buFont typeface="Arial" panose="020B0604020202020204" pitchFamily="34" charset="0"/>
              <a:buChar char="•"/>
            </a:pPr>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3200" spc="0" dirty="0">
                <a:ln w="0"/>
                <a:solidFill>
                  <a:schemeClr val="tx1"/>
                </a:solidFill>
                <a:effectLst>
                  <a:outerShdw blurRad="38100" dist="19050" dir="2700000" algn="tl" rotWithShape="0">
                    <a:schemeClr val="dk1">
                      <a:alpha val="40000"/>
                    </a:schemeClr>
                  </a:outerShdw>
                </a:effectLst>
                <a:latin typeface="Baskerville Old Face" panose="02020602080505020303" pitchFamily="18" charset="0"/>
              </a:rPr>
              <a:t>The Background:</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South Park is an comedic animated sitcom that has aired on Comedy Central for over 25 years</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Shows theme and adult humor</a:t>
            </a: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Dark</a:t>
            </a: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Profane </a:t>
            </a: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Social Satire </a:t>
            </a: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Political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Shows popularity and creators </a:t>
            </a:r>
            <a:br>
              <a:rPr lang="en-US" sz="2400" dirty="0">
                <a:solidFill>
                  <a:schemeClr val="tx1"/>
                </a:solidFill>
                <a:latin typeface="Baskerville Old Face" panose="02020602080505020303" pitchFamily="18" charset="0"/>
              </a:rPr>
            </a:br>
            <a:endParaRPr lang="en-US" sz="2400" dirty="0">
              <a:solidFill>
                <a:schemeClr val="tx1"/>
              </a:solidFill>
              <a:latin typeface="Baskerville Old Face" panose="02020602080505020303" pitchFamily="18" charset="0"/>
            </a:endParaRPr>
          </a:p>
        </p:txBody>
      </p:sp>
      <p:sp>
        <p:nvSpPr>
          <p:cNvPr id="6" name="Rectangle 5">
            <a:extLst>
              <a:ext uri="{FF2B5EF4-FFF2-40B4-BE49-F238E27FC236}">
                <a16:creationId xmlns:a16="http://schemas.microsoft.com/office/drawing/2014/main" id="{EC7593DF-A8EB-4177-BF66-7EF502461B98}"/>
              </a:ext>
            </a:extLst>
          </p:cNvPr>
          <p:cNvSpPr/>
          <p:nvPr/>
        </p:nvSpPr>
        <p:spPr>
          <a:xfrm>
            <a:off x="119270" y="171450"/>
            <a:ext cx="11853538" cy="6467889"/>
          </a:xfrm>
          <a:prstGeom prst="rect">
            <a:avLst/>
          </a:prstGeom>
          <a:noFill/>
          <a:ln>
            <a:solidFill>
              <a:schemeClr val="tx1"/>
            </a:solidFill>
          </a:ln>
          <a:effectLst>
            <a:glow rad="63500">
              <a:schemeClr val="accent1">
                <a:satMod val="175000"/>
                <a:alpha val="40000"/>
              </a:schemeClr>
            </a:glow>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7FEBCE1-8829-4BB8-B07C-CFE5223EB0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5028" y="1650171"/>
            <a:ext cx="5161788" cy="3213100"/>
          </a:xfrm>
          <a:prstGeom prst="rect">
            <a:avLst/>
          </a:prstGeom>
          <a:effectLst>
            <a:glow rad="127000">
              <a:schemeClr val="bg1"/>
            </a:glow>
          </a:effectLst>
        </p:spPr>
      </p:pic>
      <p:sp>
        <p:nvSpPr>
          <p:cNvPr id="9" name="TextBox 8">
            <a:extLst>
              <a:ext uri="{FF2B5EF4-FFF2-40B4-BE49-F238E27FC236}">
                <a16:creationId xmlns:a16="http://schemas.microsoft.com/office/drawing/2014/main" id="{6AA9B024-8ECB-41DC-AD0A-DD5AC861B11E}"/>
              </a:ext>
            </a:extLst>
          </p:cNvPr>
          <p:cNvSpPr txBox="1"/>
          <p:nvPr/>
        </p:nvSpPr>
        <p:spPr>
          <a:xfrm>
            <a:off x="7083355" y="4890916"/>
            <a:ext cx="4333461" cy="369332"/>
          </a:xfrm>
          <a:prstGeom prst="rect">
            <a:avLst/>
          </a:prstGeom>
          <a:noFill/>
        </p:spPr>
        <p:txBody>
          <a:bodyPr wrap="square" rtlCol="0">
            <a:spAutoFit/>
          </a:bodyPr>
          <a:lstStyle/>
          <a:p>
            <a:r>
              <a:rPr lang="en-US" dirty="0">
                <a:latin typeface="Baskerville Old Face" panose="02020602080505020303" pitchFamily="18" charset="0"/>
              </a:rPr>
              <a:t>*This is us beginning our project</a:t>
            </a:r>
          </a:p>
        </p:txBody>
      </p:sp>
    </p:spTree>
    <p:extLst>
      <p:ext uri="{BB962C8B-B14F-4D97-AF65-F5344CB8AC3E}">
        <p14:creationId xmlns:p14="http://schemas.microsoft.com/office/powerpoint/2010/main" val="204082054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4D975C8-7879-4987-B8BF-B3EFE135B57C}"/>
              </a:ext>
            </a:extLst>
          </p:cNvPr>
          <p:cNvSpPr txBox="1"/>
          <p:nvPr/>
        </p:nvSpPr>
        <p:spPr>
          <a:xfrm>
            <a:off x="2199861" y="123657"/>
            <a:ext cx="7991059" cy="830997"/>
          </a:xfrm>
          <a:prstGeom prst="rect">
            <a:avLst/>
          </a:prstGeom>
          <a:noFill/>
        </p:spPr>
        <p:txBody>
          <a:bodyPr wrap="square" rtlCol="0">
            <a:spAutoFit/>
          </a:bodyPr>
          <a:lstStyle/>
          <a:p>
            <a:r>
              <a:rPr lang="en-US" sz="4800" dirty="0">
                <a:latin typeface="Baskerville Old Face" panose="02020602080505020303" pitchFamily="18" charset="0"/>
              </a:rPr>
              <a:t>Code For Cleaning Data Frame</a:t>
            </a:r>
          </a:p>
        </p:txBody>
      </p:sp>
      <p:pic>
        <p:nvPicPr>
          <p:cNvPr id="6" name="Content Placeholder 5">
            <a:extLst>
              <a:ext uri="{FF2B5EF4-FFF2-40B4-BE49-F238E27FC236}">
                <a16:creationId xmlns:a16="http://schemas.microsoft.com/office/drawing/2014/main" id="{B0CE1E3D-5936-4DC4-8E9B-A0314CB6FCD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800" y="1155869"/>
            <a:ext cx="11555896" cy="5350948"/>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097182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4D975C8-7879-4987-B8BF-B3EFE135B57C}"/>
              </a:ext>
            </a:extLst>
          </p:cNvPr>
          <p:cNvSpPr txBox="1"/>
          <p:nvPr/>
        </p:nvSpPr>
        <p:spPr>
          <a:xfrm>
            <a:off x="1565871" y="79226"/>
            <a:ext cx="9342781" cy="830997"/>
          </a:xfrm>
          <a:prstGeom prst="rect">
            <a:avLst/>
          </a:prstGeom>
          <a:noFill/>
        </p:spPr>
        <p:txBody>
          <a:bodyPr wrap="square" rtlCol="0">
            <a:spAutoFit/>
          </a:bodyPr>
          <a:lstStyle/>
          <a:p>
            <a:r>
              <a:rPr lang="en-US" sz="4800" dirty="0">
                <a:latin typeface="Baskerville Old Face" panose="02020602080505020303" pitchFamily="18" charset="0"/>
              </a:rPr>
              <a:t>Code For Vader Sentiment Analysis</a:t>
            </a:r>
          </a:p>
        </p:txBody>
      </p:sp>
    </p:spTree>
    <p:extLst>
      <p:ext uri="{BB962C8B-B14F-4D97-AF65-F5344CB8AC3E}">
        <p14:creationId xmlns:p14="http://schemas.microsoft.com/office/powerpoint/2010/main" val="2850430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13" name="Content Placeholder 12">
            <a:extLst>
              <a:ext uri="{FF2B5EF4-FFF2-40B4-BE49-F238E27FC236}">
                <a16:creationId xmlns:a16="http://schemas.microsoft.com/office/drawing/2014/main" id="{D2E1083C-B748-4EB0-B554-4F7E920B5C7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3739" y="149087"/>
            <a:ext cx="11864521" cy="6559826"/>
          </a:xfrm>
        </p:spPr>
      </p:pic>
      <p:sp>
        <p:nvSpPr>
          <p:cNvPr id="14" name="Rectangle 13">
            <a:extLst>
              <a:ext uri="{FF2B5EF4-FFF2-40B4-BE49-F238E27FC236}">
                <a16:creationId xmlns:a16="http://schemas.microsoft.com/office/drawing/2014/main" id="{8E64168F-E271-4978-9564-94ED5451C51F}"/>
              </a:ext>
            </a:extLst>
          </p:cNvPr>
          <p:cNvSpPr/>
          <p:nvPr/>
        </p:nvSpPr>
        <p:spPr>
          <a:xfrm>
            <a:off x="706299" y="2211346"/>
            <a:ext cx="5972793" cy="1107996"/>
          </a:xfrm>
          <a:prstGeom prst="rect">
            <a:avLst/>
          </a:prstGeom>
          <a:noFill/>
        </p:spPr>
        <p:txBody>
          <a:bodyPr wrap="square" lIns="91440" tIns="45720" rIns="91440" bIns="45720">
            <a:spAutoFit/>
          </a:bodyPr>
          <a:lstStyle/>
          <a:p>
            <a:pPr algn="ctr"/>
            <a:r>
              <a:rPr lang="en-US" sz="6600" b="1" spc="50" dirty="0">
                <a:ln w="9525" cmpd="sng">
                  <a:solidFill>
                    <a:schemeClr val="accent1"/>
                  </a:solidFill>
                  <a:prstDash val="solid"/>
                </a:ln>
                <a:solidFill>
                  <a:srgbClr val="70AD47">
                    <a:tint val="1000"/>
                  </a:srgbClr>
                </a:solidFill>
                <a:effectLst>
                  <a:glow rad="38100">
                    <a:schemeClr val="accent1">
                      <a:alpha val="40000"/>
                    </a:schemeClr>
                  </a:glow>
                </a:effectLst>
              </a:rPr>
              <a:t>Any Questions?</a:t>
            </a:r>
          </a:p>
        </p:txBody>
      </p:sp>
    </p:spTree>
    <p:extLst>
      <p:ext uri="{BB962C8B-B14F-4D97-AF65-F5344CB8AC3E}">
        <p14:creationId xmlns:p14="http://schemas.microsoft.com/office/powerpoint/2010/main" val="3873441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7A7AE3B2-E5BA-426D-BB3C-C3B053B4B71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79367" y="1487557"/>
            <a:ext cx="7004589" cy="3882886"/>
          </a:xfrm>
        </p:spPr>
      </p:pic>
      <p:sp>
        <p:nvSpPr>
          <p:cNvPr id="7" name="TextBox 6">
            <a:extLst>
              <a:ext uri="{FF2B5EF4-FFF2-40B4-BE49-F238E27FC236}">
                <a16:creationId xmlns:a16="http://schemas.microsoft.com/office/drawing/2014/main" id="{0B31675C-2C1B-416E-BD87-54AD602CBF5E}"/>
              </a:ext>
            </a:extLst>
          </p:cNvPr>
          <p:cNvSpPr txBox="1"/>
          <p:nvPr/>
        </p:nvSpPr>
        <p:spPr>
          <a:xfrm>
            <a:off x="706299" y="300405"/>
            <a:ext cx="4638261" cy="923330"/>
          </a:xfrm>
          <a:prstGeom prst="rect">
            <a:avLst/>
          </a:prstGeom>
          <a:noFill/>
        </p:spPr>
        <p:txBody>
          <a:bodyPr wrap="square" rtlCol="0">
            <a:spAutoFit/>
          </a:bodyPr>
          <a:lstStyle/>
          <a:p>
            <a:r>
              <a:rPr lang="en-US" sz="5400" dirty="0">
                <a:latin typeface="Baskerville Old Face" panose="02020602080505020303" pitchFamily="18" charset="0"/>
              </a:rPr>
              <a:t>Resources: </a:t>
            </a:r>
          </a:p>
        </p:txBody>
      </p:sp>
    </p:spTree>
    <p:extLst>
      <p:ext uri="{BB962C8B-B14F-4D97-AF65-F5344CB8AC3E}">
        <p14:creationId xmlns:p14="http://schemas.microsoft.com/office/powerpoint/2010/main" val="1572199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2CE450-9C66-4105-8189-46DB4D184372}"/>
              </a:ext>
            </a:extLst>
          </p:cNvPr>
          <p:cNvSpPr>
            <a:spLocks noGrp="1"/>
          </p:cNvSpPr>
          <p:nvPr>
            <p:ph type="ctrTitle"/>
          </p:nvPr>
        </p:nvSpPr>
        <p:spPr>
          <a:xfrm>
            <a:off x="6096000" y="4870439"/>
            <a:ext cx="5717782" cy="5018293"/>
          </a:xfrm>
        </p:spPr>
        <p:txBody>
          <a:bodyPr/>
          <a:lstStyle/>
          <a:p>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cs typeface="Times New Roman" panose="02020603050405020304" pitchFamily="18" charset="0"/>
              </a:rPr>
              <a:t>I</a:t>
            </a:r>
            <a: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n our contemporary</a:t>
            </a:r>
            <a:r>
              <a:rPr lang="en-US" sz="2400" b="1"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 </a:t>
            </a:r>
            <a: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world of politically correctness, where general consensus of culture shuns, cancels, or otherwise finds most anything offensive this show has indeed remained a constant. </a:t>
            </a:r>
            <a:r>
              <a:rPr lang="en-US" sz="2400" dirty="0">
                <a:solidFill>
                  <a:schemeClr val="tx1"/>
                </a:solidFill>
                <a:latin typeface="Baskerville Old Face" panose="02020602080505020303" pitchFamily="18" charset="0"/>
                <a:ea typeface="Calibri" panose="020F0502020204030204" pitchFamily="34" charset="0"/>
                <a:cs typeface="Times New Roman" panose="02020603050405020304" pitchFamily="18" charset="0"/>
              </a:rPr>
              <a:t>After some research and data digging we</a:t>
            </a:r>
            <a: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 began to wonder…Has one of the most offensive, infamous, no holds barred shows in history become less offensive as time and culture has progressed?</a:t>
            </a:r>
            <a:b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br>
            <a:b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br>
            <a: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 So, this is a quantitative sentiment analysis of the dialogue of the characters, jokes, and offensiveness of the TV series SouthPark. We do a deep dive into the words of SouthPark, over 70,000 lines taken from 18 full seasons, to see if we can pick out some underlying trends to see if one of  TV’s most extreme shows has indeed become more socially acceptable.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endParaRPr lang="en-US" sz="2400" dirty="0">
              <a:solidFill>
                <a:schemeClr val="tx1"/>
              </a:solidFill>
              <a:latin typeface="Baskerville Old Face" panose="02020602080505020303" pitchFamily="18" charset="0"/>
            </a:endParaRPr>
          </a:p>
        </p:txBody>
      </p:sp>
      <p:sp>
        <p:nvSpPr>
          <p:cNvPr id="6" name="Rectangle 5">
            <a:extLst>
              <a:ext uri="{FF2B5EF4-FFF2-40B4-BE49-F238E27FC236}">
                <a16:creationId xmlns:a16="http://schemas.microsoft.com/office/drawing/2014/main" id="{EC7593DF-A8EB-4177-BF66-7EF502461B98}"/>
              </a:ext>
            </a:extLst>
          </p:cNvPr>
          <p:cNvSpPr/>
          <p:nvPr/>
        </p:nvSpPr>
        <p:spPr>
          <a:xfrm>
            <a:off x="159314" y="195055"/>
            <a:ext cx="11853538" cy="6467889"/>
          </a:xfrm>
          <a:prstGeom prst="rect">
            <a:avLst/>
          </a:prstGeom>
          <a:noFill/>
          <a:ln>
            <a:solidFill>
              <a:schemeClr val="tx1"/>
            </a:solidFill>
          </a:ln>
          <a:effectLst>
            <a:glow rad="63500">
              <a:schemeClr val="accent1">
                <a:satMod val="175000"/>
                <a:alpha val="40000"/>
              </a:schemeClr>
            </a:glow>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B659BC3-3B28-475E-9287-3C4658D602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239" y="1709529"/>
            <a:ext cx="5469691" cy="3511827"/>
          </a:xfrm>
          <a:prstGeom prst="rect">
            <a:avLst/>
          </a:prstGeom>
        </p:spPr>
      </p:pic>
      <p:sp>
        <p:nvSpPr>
          <p:cNvPr id="13" name="TextBox 12">
            <a:extLst>
              <a:ext uri="{FF2B5EF4-FFF2-40B4-BE49-F238E27FC236}">
                <a16:creationId xmlns:a16="http://schemas.microsoft.com/office/drawing/2014/main" id="{08A56082-B0D9-4A8F-8913-6397E48B140D}"/>
              </a:ext>
            </a:extLst>
          </p:cNvPr>
          <p:cNvSpPr txBox="1"/>
          <p:nvPr/>
        </p:nvSpPr>
        <p:spPr>
          <a:xfrm>
            <a:off x="1238548" y="527384"/>
            <a:ext cx="10402956" cy="584775"/>
          </a:xfrm>
          <a:prstGeom prst="rect">
            <a:avLst/>
          </a:prstGeom>
          <a:noFill/>
        </p:spPr>
        <p:txBody>
          <a:bodyPr wrap="square" rtlCol="0">
            <a:spAutoFit/>
          </a:bodyPr>
          <a:lstStyle/>
          <a:p>
            <a:r>
              <a:rPr lang="en-US" sz="3200" dirty="0">
                <a:latin typeface="Baskerville Old Face" panose="02020602080505020303" pitchFamily="18" charset="0"/>
              </a:rPr>
              <a:t>Wait, but what does South Park have to with data analytics?</a:t>
            </a:r>
          </a:p>
        </p:txBody>
      </p:sp>
    </p:spTree>
    <p:extLst>
      <p:ext uri="{BB962C8B-B14F-4D97-AF65-F5344CB8AC3E}">
        <p14:creationId xmlns:p14="http://schemas.microsoft.com/office/powerpoint/2010/main" val="79208004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2CE450-9C66-4105-8189-46DB4D184372}"/>
              </a:ext>
            </a:extLst>
          </p:cNvPr>
          <p:cNvSpPr>
            <a:spLocks noGrp="1"/>
          </p:cNvSpPr>
          <p:nvPr>
            <p:ph type="ctrTitle"/>
          </p:nvPr>
        </p:nvSpPr>
        <p:spPr>
          <a:xfrm>
            <a:off x="6105918" y="2890702"/>
            <a:ext cx="5717782" cy="5018293"/>
          </a:xfrm>
        </p:spPr>
        <p:txBody>
          <a:bodyPr/>
          <a:lstStyle/>
          <a:p>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br>
            <a: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endParaRPr lang="en-US" sz="2400" dirty="0">
              <a:solidFill>
                <a:schemeClr val="tx1"/>
              </a:solidFill>
              <a:latin typeface="Baskerville Old Face" panose="02020602080505020303" pitchFamily="18" charset="0"/>
            </a:endParaRPr>
          </a:p>
        </p:txBody>
      </p:sp>
      <p:sp>
        <p:nvSpPr>
          <p:cNvPr id="6" name="Rectangle 5">
            <a:extLst>
              <a:ext uri="{FF2B5EF4-FFF2-40B4-BE49-F238E27FC236}">
                <a16:creationId xmlns:a16="http://schemas.microsoft.com/office/drawing/2014/main" id="{EC7593DF-A8EB-4177-BF66-7EF502461B98}"/>
              </a:ext>
            </a:extLst>
          </p:cNvPr>
          <p:cNvSpPr/>
          <p:nvPr/>
        </p:nvSpPr>
        <p:spPr>
          <a:xfrm>
            <a:off x="159314" y="195055"/>
            <a:ext cx="11853538" cy="6467889"/>
          </a:xfrm>
          <a:prstGeom prst="rect">
            <a:avLst/>
          </a:prstGeom>
          <a:noFill/>
          <a:ln>
            <a:solidFill>
              <a:schemeClr val="tx1"/>
            </a:solidFill>
          </a:ln>
          <a:effectLst>
            <a:glow rad="63500">
              <a:schemeClr val="accent4">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5C54673-1C8D-4967-B8F7-4B3FBE479508}"/>
              </a:ext>
            </a:extLst>
          </p:cNvPr>
          <p:cNvSpPr txBox="1"/>
          <p:nvPr/>
        </p:nvSpPr>
        <p:spPr>
          <a:xfrm>
            <a:off x="6086082" y="600981"/>
            <a:ext cx="5496317" cy="411779"/>
          </a:xfrm>
          <a:prstGeom prst="rect">
            <a:avLst/>
          </a:prstGeom>
          <a:solidFill>
            <a:schemeClr val="accent1"/>
          </a:solidFill>
        </p:spPr>
        <p:txBody>
          <a:bodyPr wrap="square">
            <a:spAutoFit/>
          </a:bodyPr>
          <a:lstStyle/>
          <a:p>
            <a:pPr marL="0" marR="0" lvl="0" indent="0" defTabSz="914400" rtl="0" eaLnBrk="1" fontAlgn="auto" latinLnBrk="0" hangingPunct="1">
              <a:lnSpc>
                <a:spcPct val="85000"/>
              </a:lnSpc>
              <a:spcBef>
                <a:spcPts val="130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prstClr val="black"/>
              </a:solidFill>
              <a:effectLst/>
              <a:uLnTx/>
              <a:uFillTx/>
              <a:latin typeface="Baskerville Old Face" panose="02020602080505020303" pitchFamily="18" charset="0"/>
            </a:endParaRPr>
          </a:p>
        </p:txBody>
      </p:sp>
      <p:sp>
        <p:nvSpPr>
          <p:cNvPr id="8" name="TextBox 7">
            <a:extLst>
              <a:ext uri="{FF2B5EF4-FFF2-40B4-BE49-F238E27FC236}">
                <a16:creationId xmlns:a16="http://schemas.microsoft.com/office/drawing/2014/main" id="{3FEDC42C-18F2-48B7-AC24-B8B8E673AD36}"/>
              </a:ext>
            </a:extLst>
          </p:cNvPr>
          <p:cNvSpPr txBox="1"/>
          <p:nvPr/>
        </p:nvSpPr>
        <p:spPr>
          <a:xfrm>
            <a:off x="609601" y="329721"/>
            <a:ext cx="11105321" cy="6754606"/>
          </a:xfrm>
          <a:prstGeom prst="rect">
            <a:avLst/>
          </a:prstGeom>
          <a:noFill/>
          <a:effectLst>
            <a:glow rad="127000">
              <a:schemeClr val="bg1"/>
            </a:glow>
          </a:effectLst>
        </p:spPr>
        <p:txBody>
          <a:bodyPr wrap="square" rtlCol="0">
            <a:spAutoFit/>
          </a:bodyPr>
          <a:lstStyle/>
          <a:p>
            <a:pPr algn="ctr"/>
            <a:r>
              <a:rPr lang="en-US" sz="3200" dirty="0">
                <a:latin typeface="Baskerville Old Face" panose="02020602080505020303" pitchFamily="18" charset="0"/>
              </a:rPr>
              <a:t>Hypothesis and the Scientific Method:</a:t>
            </a:r>
          </a:p>
          <a:p>
            <a:endParaRPr lang="en-US" sz="2000" b="1" dirty="0">
              <a:latin typeface="Baskerville Old Face" panose="02020602080505020303" pitchFamily="18" charset="0"/>
            </a:endParaRPr>
          </a:p>
          <a:p>
            <a:endParaRPr lang="en-US" sz="2000" b="1" dirty="0">
              <a:latin typeface="Baskerville Old Face" panose="02020602080505020303" pitchFamily="18" charset="0"/>
            </a:endParaRPr>
          </a:p>
          <a:p>
            <a:endParaRPr lang="en-US" sz="2000" b="1" dirty="0">
              <a:latin typeface="Baskerville Old Face" panose="02020602080505020303" pitchFamily="18" charset="0"/>
            </a:endParaRPr>
          </a:p>
          <a:p>
            <a:endParaRPr lang="en-US" sz="2000" b="1" dirty="0">
              <a:latin typeface="Baskerville Old Face" panose="02020602080505020303" pitchFamily="18" charset="0"/>
            </a:endParaRPr>
          </a:p>
          <a:p>
            <a:endParaRPr lang="en-US" sz="2000" b="1" dirty="0">
              <a:latin typeface="Baskerville Old Face" panose="02020602080505020303" pitchFamily="18" charset="0"/>
            </a:endParaRPr>
          </a:p>
          <a:p>
            <a:endParaRPr lang="en-US" sz="2000" b="1" dirty="0">
              <a:latin typeface="Baskerville Old Face" panose="02020602080505020303" pitchFamily="18" charset="0"/>
            </a:endParaRPr>
          </a:p>
          <a:p>
            <a:endParaRPr lang="en-US" sz="2000" b="1" dirty="0">
              <a:latin typeface="Baskerville Old Face" panose="02020602080505020303" pitchFamily="18" charset="0"/>
            </a:endParaRPr>
          </a:p>
          <a:p>
            <a:r>
              <a:rPr lang="en-US" sz="2000" b="1" dirty="0">
                <a:latin typeface="Baskerville Old Face" panose="02020602080505020303" pitchFamily="18" charset="0"/>
              </a:rPr>
              <a:t>Claim: </a:t>
            </a:r>
            <a:r>
              <a:rPr lang="en-US" sz="2000" dirty="0">
                <a:latin typeface="Baskerville Old Face" panose="02020602080505020303" pitchFamily="18" charset="0"/>
              </a:rPr>
              <a:t>Has SouthPark become less offensive over time? </a:t>
            </a:r>
          </a:p>
          <a:p>
            <a:r>
              <a:rPr lang="en-US" sz="2000" dirty="0">
                <a:latin typeface="Baskerville Old Face" panose="02020602080505020303" pitchFamily="18" charset="0"/>
              </a:rPr>
              <a:t>We will be using sentiment analysis, graphs, correlation, and linear regression using linear equation where M is the slope of the line to see if the slope (shows offensiveness) has become more positive, negative, or  remained neutral.</a:t>
            </a:r>
          </a:p>
          <a:p>
            <a:r>
              <a:rPr lang="en-US" sz="2000" b="1" dirty="0">
                <a:latin typeface="Baskerville Old Face" panose="02020602080505020303" pitchFamily="18" charset="0"/>
              </a:rPr>
              <a:t>	</a:t>
            </a:r>
            <a:r>
              <a:rPr lang="en-US" sz="2000" b="1" i="1" dirty="0">
                <a:latin typeface="Baskerville Old Face" panose="02020602080505020303" pitchFamily="18" charset="0"/>
              </a:rPr>
              <a:t>	Null Hypothesis:  </a:t>
            </a:r>
            <a:r>
              <a:rPr lang="en-US" sz="2000" dirty="0">
                <a:latin typeface="Baskerville Old Face" panose="02020602080505020303" pitchFamily="18" charset="0"/>
              </a:rPr>
              <a:t>We believe South Park has not changed at all over time!</a:t>
            </a:r>
          </a:p>
          <a:p>
            <a:pPr marL="0" marR="0" indent="457200" algn="just">
              <a:lnSpc>
                <a:spcPct val="107000"/>
              </a:lnSpc>
              <a:spcBef>
                <a:spcPts val="0"/>
              </a:spcBef>
              <a:spcAft>
                <a:spcPts val="800"/>
              </a:spcAft>
            </a:pPr>
            <a:r>
              <a:rPr lang="en-US" sz="2000" dirty="0">
                <a:effectLst/>
                <a:latin typeface="Baskerville Old Face" panose="02020602080505020303" pitchFamily="18" charset="0"/>
                <a:ea typeface="Calibri" panose="020F0502020204030204" pitchFamily="34" charset="0"/>
                <a:cs typeface="Times New Roman" panose="02020603050405020304" pitchFamily="18" charset="0"/>
              </a:rPr>
              <a:t>		H</a:t>
            </a:r>
            <a:r>
              <a:rPr lang="en-US" sz="2000" baseline="-25000" dirty="0">
                <a:effectLst/>
                <a:latin typeface="Baskerville Old Face" panose="02020602080505020303" pitchFamily="18" charset="0"/>
                <a:ea typeface="Calibri" panose="020F0502020204030204" pitchFamily="34" charset="0"/>
                <a:cs typeface="Times New Roman" panose="02020603050405020304" pitchFamily="18" charset="0"/>
              </a:rPr>
              <a:t>0</a:t>
            </a:r>
            <a:r>
              <a:rPr lang="en-US" sz="2000" dirty="0">
                <a:effectLst/>
                <a:latin typeface="Baskerville Old Face" panose="02020602080505020303" pitchFamily="18" charset="0"/>
                <a:ea typeface="Calibri" panose="020F0502020204030204" pitchFamily="34" charset="0"/>
                <a:cs typeface="Times New Roman" panose="02020603050405020304" pitchFamily="18" charset="0"/>
              </a:rPr>
              <a:t>: M in M = 0</a:t>
            </a:r>
            <a:endParaRPr lang="en-US" sz="2000" dirty="0">
              <a:latin typeface="Baskerville Old Face" panose="02020602080505020303" pitchFamily="18" charset="0"/>
              <a:ea typeface="Calibri" panose="020F0502020204030204" pitchFamily="34" charset="0"/>
              <a:cs typeface="Times New Roman" panose="02020603050405020304" pitchFamily="18" charset="0"/>
            </a:endParaRPr>
          </a:p>
          <a:p>
            <a:pPr marL="0" marR="0" indent="457200" algn="just">
              <a:lnSpc>
                <a:spcPct val="107000"/>
              </a:lnSpc>
              <a:spcBef>
                <a:spcPts val="0"/>
              </a:spcBef>
              <a:spcAft>
                <a:spcPts val="800"/>
              </a:spcAft>
            </a:pPr>
            <a:r>
              <a:rPr lang="en-US" sz="2000" b="1" i="1" dirty="0">
                <a:effectLst/>
                <a:latin typeface="Baskerville Old Face" panose="02020602080505020303" pitchFamily="18" charset="0"/>
                <a:ea typeface="Calibri" panose="020F0502020204030204" pitchFamily="34" charset="0"/>
                <a:cs typeface="Times New Roman" panose="02020603050405020304" pitchFamily="18" charset="0"/>
              </a:rPr>
              <a:t>	Alternative Hypothesis 1</a:t>
            </a:r>
            <a:r>
              <a:rPr lang="en-US" sz="2000" i="1" dirty="0">
                <a:effectLst/>
                <a:latin typeface="Baskerville Old Face" panose="02020602080505020303" pitchFamily="18" charset="0"/>
                <a:ea typeface="Calibri" panose="020F0502020204030204" pitchFamily="34" charset="0"/>
                <a:cs typeface="Times New Roman" panose="02020603050405020304" pitchFamily="18" charset="0"/>
              </a:rPr>
              <a:t>:</a:t>
            </a:r>
            <a:r>
              <a:rPr lang="en-US" sz="2000" dirty="0">
                <a:effectLst/>
                <a:latin typeface="Baskerville Old Face" panose="02020602080505020303" pitchFamily="18" charset="0"/>
                <a:ea typeface="Calibri" panose="020F0502020204030204" pitchFamily="34" charset="0"/>
                <a:cs typeface="Times New Roman" panose="02020603050405020304" pitchFamily="18" charset="0"/>
              </a:rPr>
              <a:t> SouthPark has become</a:t>
            </a:r>
            <a:r>
              <a:rPr lang="en-US" sz="2000" b="1" i="1" dirty="0">
                <a:effectLst/>
                <a:latin typeface="Baskerville Old Face" panose="02020602080505020303" pitchFamily="18" charset="0"/>
                <a:ea typeface="Calibri" panose="020F0502020204030204" pitchFamily="34" charset="0"/>
                <a:cs typeface="Times New Roman" panose="02020603050405020304" pitchFamily="18" charset="0"/>
              </a:rPr>
              <a:t> </a:t>
            </a:r>
            <a:r>
              <a:rPr lang="en-US" sz="2000" b="1" i="1" u="sng" dirty="0">
                <a:effectLst/>
                <a:latin typeface="Baskerville Old Face" panose="02020602080505020303" pitchFamily="18" charset="0"/>
                <a:ea typeface="Calibri" panose="020F0502020204030204" pitchFamily="34" charset="0"/>
                <a:cs typeface="Times New Roman" panose="02020603050405020304" pitchFamily="18" charset="0"/>
              </a:rPr>
              <a:t>less</a:t>
            </a:r>
            <a:r>
              <a:rPr lang="en-US" sz="2000" b="1" i="1" dirty="0">
                <a:effectLst/>
                <a:latin typeface="Baskerville Old Face" panose="02020602080505020303" pitchFamily="18" charset="0"/>
                <a:ea typeface="Calibri" panose="020F0502020204030204" pitchFamily="34" charset="0"/>
                <a:cs typeface="Times New Roman" panose="02020603050405020304" pitchFamily="18" charset="0"/>
              </a:rPr>
              <a:t> </a:t>
            </a:r>
            <a:r>
              <a:rPr lang="en-US" sz="2000" dirty="0">
                <a:effectLst/>
                <a:latin typeface="Baskerville Old Face" panose="02020602080505020303" pitchFamily="18" charset="0"/>
                <a:ea typeface="Calibri" panose="020F0502020204030204" pitchFamily="34" charset="0"/>
                <a:cs typeface="Times New Roman" panose="02020603050405020304" pitchFamily="18" charset="0"/>
              </a:rPr>
              <a:t>offensive over time </a:t>
            </a:r>
          </a:p>
          <a:p>
            <a:pPr marL="0" marR="0" indent="457200" algn="just">
              <a:lnSpc>
                <a:spcPct val="107000"/>
              </a:lnSpc>
              <a:spcBef>
                <a:spcPts val="0"/>
              </a:spcBef>
              <a:spcAft>
                <a:spcPts val="800"/>
              </a:spcAft>
            </a:pPr>
            <a:r>
              <a:rPr lang="en-US" sz="2000" dirty="0">
                <a:effectLst/>
                <a:latin typeface="Baskerville Old Face" panose="02020602080505020303" pitchFamily="18" charset="0"/>
                <a:ea typeface="Calibri" panose="020F0502020204030204" pitchFamily="34" charset="0"/>
                <a:cs typeface="Times New Roman" panose="02020603050405020304" pitchFamily="18" charset="0"/>
              </a:rPr>
              <a:t>		H</a:t>
            </a:r>
            <a:r>
              <a:rPr lang="en-US" sz="2000" baseline="-25000" dirty="0">
                <a:effectLst/>
                <a:latin typeface="Baskerville Old Face" panose="02020602080505020303" pitchFamily="18" charset="0"/>
                <a:ea typeface="Calibri" panose="020F0502020204030204" pitchFamily="34" charset="0"/>
                <a:cs typeface="Times New Roman" panose="02020603050405020304" pitchFamily="18" charset="0"/>
              </a:rPr>
              <a:t>A1</a:t>
            </a:r>
            <a:r>
              <a:rPr lang="en-US" sz="2000" dirty="0">
                <a:effectLst/>
                <a:latin typeface="Baskerville Old Face" panose="02020602080505020303" pitchFamily="18" charset="0"/>
                <a:ea typeface="Calibri" panose="020F0502020204030204" pitchFamily="34" charset="0"/>
                <a:cs typeface="Times New Roman" panose="02020603050405020304" pitchFamily="18" charset="0"/>
              </a:rPr>
              <a:t>: M &lt; 0</a:t>
            </a:r>
          </a:p>
          <a:p>
            <a:pPr marL="0" marR="0" indent="457200" algn="just">
              <a:lnSpc>
                <a:spcPct val="107000"/>
              </a:lnSpc>
              <a:spcBef>
                <a:spcPts val="0"/>
              </a:spcBef>
              <a:spcAft>
                <a:spcPts val="800"/>
              </a:spcAft>
            </a:pPr>
            <a:r>
              <a:rPr lang="en-US" sz="2000" b="1" i="1" dirty="0">
                <a:effectLst/>
                <a:latin typeface="Baskerville Old Face" panose="02020602080505020303" pitchFamily="18" charset="0"/>
                <a:ea typeface="Calibri" panose="020F0502020204030204" pitchFamily="34" charset="0"/>
                <a:cs typeface="Times New Roman" panose="02020603050405020304" pitchFamily="18" charset="0"/>
              </a:rPr>
              <a:t>	Alternative Hypothesis 2</a:t>
            </a:r>
            <a:r>
              <a:rPr lang="en-US" sz="2000" i="1" dirty="0">
                <a:effectLst/>
                <a:latin typeface="Baskerville Old Face" panose="02020602080505020303" pitchFamily="18" charset="0"/>
                <a:ea typeface="Calibri" panose="020F0502020204030204" pitchFamily="34" charset="0"/>
                <a:cs typeface="Times New Roman" panose="02020603050405020304" pitchFamily="18" charset="0"/>
              </a:rPr>
              <a:t>:</a:t>
            </a:r>
            <a:r>
              <a:rPr lang="en-US" sz="2000" dirty="0">
                <a:effectLst/>
                <a:latin typeface="Baskerville Old Face" panose="02020602080505020303" pitchFamily="18" charset="0"/>
                <a:ea typeface="Calibri" panose="020F0502020204030204" pitchFamily="34" charset="0"/>
                <a:cs typeface="Times New Roman" panose="02020603050405020304" pitchFamily="18" charset="0"/>
              </a:rPr>
              <a:t> SouthPark had become </a:t>
            </a:r>
            <a:r>
              <a:rPr lang="en-US" sz="2000" b="1" i="1" u="sng" dirty="0">
                <a:effectLst/>
                <a:latin typeface="Baskerville Old Face" panose="02020602080505020303" pitchFamily="18" charset="0"/>
                <a:ea typeface="Calibri" panose="020F0502020204030204" pitchFamily="34" charset="0"/>
                <a:cs typeface="Times New Roman" panose="02020603050405020304" pitchFamily="18" charset="0"/>
              </a:rPr>
              <a:t>more</a:t>
            </a:r>
            <a:r>
              <a:rPr lang="en-US" sz="2000" dirty="0">
                <a:effectLst/>
                <a:latin typeface="Baskerville Old Face" panose="02020602080505020303" pitchFamily="18" charset="0"/>
                <a:ea typeface="Calibri" panose="020F0502020204030204" pitchFamily="34" charset="0"/>
                <a:cs typeface="Times New Roman" panose="02020603050405020304" pitchFamily="18" charset="0"/>
              </a:rPr>
              <a:t> offensive over time </a:t>
            </a:r>
          </a:p>
          <a:p>
            <a:pPr marL="0" marR="0" lvl="0" indent="457200" algn="just" defTabSz="457200" rtl="0" eaLnBrk="1" fontAlgn="auto" latinLnBrk="0" hangingPunct="1">
              <a:lnSpc>
                <a:spcPct val="107000"/>
              </a:lnSpc>
              <a:spcBef>
                <a:spcPts val="0"/>
              </a:spcBef>
              <a:spcAft>
                <a:spcPts val="800"/>
              </a:spcAft>
              <a:buClrTx/>
              <a:buSzTx/>
              <a:buFontTx/>
              <a:buNone/>
              <a:tabLst/>
              <a:defRPr/>
            </a:pPr>
            <a:r>
              <a:rPr lang="en-US" sz="2000" dirty="0">
                <a:latin typeface="Baskerville Old Face" panose="02020602080505020303" pitchFamily="18" charset="0"/>
                <a:ea typeface="Calibri" panose="020F0502020204030204" pitchFamily="34" charset="0"/>
                <a:cs typeface="Times New Roman" panose="02020603050405020304" pitchFamily="18" charset="0"/>
              </a:rPr>
              <a:t>		</a:t>
            </a:r>
            <a:r>
              <a:rPr kumimoji="0" lang="en-US" sz="2000" b="0" i="0" u="none" strike="noStrike" kern="1200" cap="none" spc="0" normalizeH="0" baseline="0" noProof="0" dirty="0">
                <a:ln>
                  <a:noFill/>
                </a:ln>
                <a:solidFill>
                  <a:prstClr val="black"/>
                </a:solidFill>
                <a:effectLst/>
                <a:uLnTx/>
                <a:uFillTx/>
                <a:latin typeface="Baskerville Old Face" panose="02020602080505020303" pitchFamily="18" charset="0"/>
                <a:ea typeface="Calibri" panose="020F0502020204030204" pitchFamily="34" charset="0"/>
                <a:cs typeface="Times New Roman" panose="02020603050405020304" pitchFamily="18" charset="0"/>
              </a:rPr>
              <a:t>H</a:t>
            </a:r>
            <a:r>
              <a:rPr kumimoji="0" lang="en-US" sz="2000" b="0" i="0" u="none" strike="noStrike" kern="1200" cap="none" spc="0" normalizeH="0" baseline="-25000" noProof="0" dirty="0">
                <a:ln>
                  <a:noFill/>
                </a:ln>
                <a:solidFill>
                  <a:prstClr val="black"/>
                </a:solidFill>
                <a:effectLst/>
                <a:uLnTx/>
                <a:uFillTx/>
                <a:latin typeface="Baskerville Old Face" panose="02020602080505020303" pitchFamily="18" charset="0"/>
                <a:ea typeface="Calibri" panose="020F0502020204030204" pitchFamily="34" charset="0"/>
                <a:cs typeface="Times New Roman" panose="02020603050405020304" pitchFamily="18" charset="0"/>
              </a:rPr>
              <a:t>A2</a:t>
            </a:r>
            <a:r>
              <a:rPr kumimoji="0" lang="en-US" sz="2000" b="0" i="0" u="none" strike="noStrike" kern="1200" cap="none" spc="0" normalizeH="0" baseline="0" noProof="0" dirty="0">
                <a:ln>
                  <a:noFill/>
                </a:ln>
                <a:solidFill>
                  <a:prstClr val="black"/>
                </a:solidFill>
                <a:effectLst/>
                <a:uLnTx/>
                <a:uFillTx/>
                <a:latin typeface="Baskerville Old Face" panose="02020602080505020303" pitchFamily="18" charset="0"/>
                <a:ea typeface="Calibri" panose="020F0502020204030204" pitchFamily="34" charset="0"/>
                <a:cs typeface="Times New Roman" panose="02020603050405020304" pitchFamily="18" charset="0"/>
              </a:rPr>
              <a:t>: M &gt; 0</a:t>
            </a:r>
          </a:p>
          <a:p>
            <a:pPr marL="0" marR="0" indent="457200" algn="just">
              <a:lnSpc>
                <a:spcPct val="107000"/>
              </a:lnSpc>
              <a:spcBef>
                <a:spcPts val="0"/>
              </a:spcBef>
              <a:spcAft>
                <a:spcPts val="800"/>
              </a:spcAft>
            </a:pPr>
            <a:endParaRPr lang="en-US" sz="2000" dirty="0">
              <a:effectLst/>
              <a:latin typeface="Baskerville Old Face" panose="02020602080505020303" pitchFamily="18"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96339952-CA5F-4C18-8020-D4357040A9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2390" y="933598"/>
            <a:ext cx="3589828" cy="1798844"/>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415994563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xy" algn="tl"/>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CA118C4-32A6-466D-8453-BA738103A0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2536" y="0"/>
            <a:ext cx="673946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61581CF-C61F-4853-9458-12AEBE53A4D5}"/>
              </a:ext>
            </a:extLst>
          </p:cNvPr>
          <p:cNvSpPr/>
          <p:nvPr/>
        </p:nvSpPr>
        <p:spPr>
          <a:xfrm>
            <a:off x="205385" y="132522"/>
            <a:ext cx="11781230" cy="6612835"/>
          </a:xfrm>
          <a:prstGeom prst="rect">
            <a:avLst/>
          </a:prstGeom>
          <a:noFill/>
          <a:ln>
            <a:solidFill>
              <a:schemeClr val="tx1"/>
            </a:solid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8F4F2DA-0F94-4FD3-B5B1-0CC4BE2EDD82}"/>
              </a:ext>
            </a:extLst>
          </p:cNvPr>
          <p:cNvSpPr txBox="1"/>
          <p:nvPr/>
        </p:nvSpPr>
        <p:spPr>
          <a:xfrm>
            <a:off x="5571853" y="246037"/>
            <a:ext cx="6096000" cy="5016758"/>
          </a:xfrm>
          <a:prstGeom prst="rect">
            <a:avLst/>
          </a:prstGeom>
          <a:noFill/>
        </p:spPr>
        <p:txBody>
          <a:bodyPr wrap="square">
            <a:spAutoFit/>
          </a:bodyPr>
          <a:lstStyle/>
          <a:p>
            <a:pPr marL="342900" indent="-342900">
              <a:buAutoNum type="arabicPeriod"/>
            </a:pPr>
            <a:endParaRPr lang="en-US" sz="2000" b="1" dirty="0">
              <a:latin typeface="Baskerville Old Face" panose="02020602080505020303" pitchFamily="18" charset="0"/>
            </a:endParaRPr>
          </a:p>
          <a:p>
            <a:pPr marL="342900" indent="-342900">
              <a:buAutoNum type="arabicPeriod"/>
            </a:pPr>
            <a:endParaRPr lang="en-US" sz="2000" b="1" dirty="0">
              <a:latin typeface="Baskerville Old Face" panose="02020602080505020303" pitchFamily="18" charset="0"/>
            </a:endParaRPr>
          </a:p>
          <a:p>
            <a:pPr marL="342900" indent="-342900">
              <a:buAutoNum type="arabicPeriod"/>
            </a:pPr>
            <a:endParaRPr lang="en-US" sz="2000" b="1" dirty="0">
              <a:latin typeface="Baskerville Old Face" panose="02020602080505020303" pitchFamily="18" charset="0"/>
            </a:endParaRPr>
          </a:p>
          <a:p>
            <a:pPr marL="342900" indent="-342900">
              <a:buAutoNum type="arabicPeriod"/>
            </a:pPr>
            <a:endParaRPr lang="en-US" sz="2000" b="1" dirty="0">
              <a:latin typeface="Baskerville Old Face" panose="02020602080505020303" pitchFamily="18" charset="0"/>
            </a:endParaRPr>
          </a:p>
          <a:p>
            <a:pPr marL="342900" indent="-342900">
              <a:buAutoNum type="arabicPeriod"/>
            </a:pPr>
            <a:r>
              <a:rPr lang="en-US" sz="2000" b="1" dirty="0" err="1">
                <a:latin typeface="Baskerville Old Face" panose="02020602080505020303" pitchFamily="18" charset="0"/>
              </a:rPr>
              <a:t>Pseudocoding</a:t>
            </a:r>
            <a:r>
              <a:rPr lang="en-US" sz="2000" b="1" dirty="0">
                <a:latin typeface="Baskerville Old Face" panose="02020602080505020303" pitchFamily="18" charset="0"/>
              </a:rPr>
              <a:t> &amp; Identifying our data source</a:t>
            </a:r>
            <a:r>
              <a:rPr lang="en-US" sz="2000" dirty="0">
                <a:latin typeface="Baskerville Old Face" panose="02020602080505020303" pitchFamily="18" charset="0"/>
              </a:rPr>
              <a:t>: “</a:t>
            </a:r>
            <a:r>
              <a:rPr lang="en-US" sz="2000" i="1" dirty="0">
                <a:latin typeface="Baskerville Old Face" panose="02020602080505020303" pitchFamily="18" charset="0"/>
              </a:rPr>
              <a:t>South Park Dialogue</a:t>
            </a:r>
            <a:r>
              <a:rPr lang="en-US" sz="2000" dirty="0">
                <a:latin typeface="Baskerville Old Face" panose="02020602080505020303" pitchFamily="18" charset="0"/>
              </a:rPr>
              <a:t>: More than 70,000 lines of dialogue by season, episode, and character.” via Kaggle</a:t>
            </a:r>
          </a:p>
          <a:p>
            <a:pPr marL="342900" indent="-342900">
              <a:buAutoNum type="arabicPeriod"/>
            </a:pPr>
            <a:endParaRPr lang="en-US" sz="2000" dirty="0">
              <a:latin typeface="Baskerville Old Face" panose="02020602080505020303" pitchFamily="18" charset="0"/>
            </a:endParaRPr>
          </a:p>
          <a:p>
            <a:pPr marL="342900" indent="-342900">
              <a:buAutoNum type="arabicPeriod"/>
            </a:pPr>
            <a:r>
              <a:rPr lang="en-US" sz="2000" b="1" dirty="0" err="1">
                <a:latin typeface="Baskerville Old Face" panose="02020602080505020303" pitchFamily="18" charset="0"/>
              </a:rPr>
              <a:t>Identifiying</a:t>
            </a:r>
            <a:r>
              <a:rPr lang="en-US" sz="2000" b="1" dirty="0">
                <a:latin typeface="Baskerville Old Face" panose="02020602080505020303" pitchFamily="18" charset="0"/>
              </a:rPr>
              <a:t> our dependencies: </a:t>
            </a:r>
            <a:r>
              <a:rPr lang="en-US" sz="2000" dirty="0" err="1">
                <a:latin typeface="Baskerville Old Face" panose="02020602080505020303" pitchFamily="18" charset="0"/>
              </a:rPr>
              <a:t>TextBlob</a:t>
            </a:r>
            <a:r>
              <a:rPr lang="en-US" sz="2000" dirty="0">
                <a:latin typeface="Baskerville Old Face" panose="02020602080505020303" pitchFamily="18" charset="0"/>
              </a:rPr>
              <a:t>, NLTK, </a:t>
            </a:r>
            <a:r>
              <a:rPr lang="en-US" sz="2000" dirty="0" err="1">
                <a:latin typeface="Baskerville Old Face" panose="02020602080505020303" pitchFamily="18" charset="0"/>
              </a:rPr>
              <a:t>Sklearn</a:t>
            </a:r>
            <a:r>
              <a:rPr lang="en-US" sz="2000" dirty="0">
                <a:latin typeface="Baskerville Old Face" panose="02020602080505020303" pitchFamily="18" charset="0"/>
              </a:rPr>
              <a:t>, </a:t>
            </a:r>
            <a:r>
              <a:rPr lang="en-US" sz="2000" dirty="0" err="1">
                <a:latin typeface="Baskerville Old Face" panose="02020602080505020303" pitchFamily="18" charset="0"/>
              </a:rPr>
              <a:t>TermColor</a:t>
            </a:r>
            <a:r>
              <a:rPr lang="en-US" sz="2000" dirty="0">
                <a:latin typeface="Baskerville Old Face" panose="02020602080505020303" pitchFamily="18" charset="0"/>
              </a:rPr>
              <a:t>, </a:t>
            </a:r>
            <a:r>
              <a:rPr lang="en-US" sz="2000" dirty="0" err="1">
                <a:latin typeface="Baskerville Old Face" panose="02020602080505020303" pitchFamily="18" charset="0"/>
              </a:rPr>
              <a:t>Better_Profanity</a:t>
            </a:r>
            <a:r>
              <a:rPr lang="en-US" sz="2000" dirty="0">
                <a:latin typeface="Baskerville Old Face" panose="02020602080505020303" pitchFamily="18" charset="0"/>
              </a:rPr>
              <a:t>, </a:t>
            </a:r>
            <a:r>
              <a:rPr lang="en-US" sz="2000" dirty="0" err="1">
                <a:latin typeface="Baskerville Old Face" panose="02020602080505020303" pitchFamily="18" charset="0"/>
              </a:rPr>
              <a:t>TfidVectorizer</a:t>
            </a:r>
            <a:endParaRPr lang="en-US" sz="2000" dirty="0">
              <a:latin typeface="Baskerville Old Face" panose="02020602080505020303" pitchFamily="18" charset="0"/>
            </a:endParaRPr>
          </a:p>
          <a:p>
            <a:pPr marL="342900" indent="-342900">
              <a:buAutoNum type="arabicPeriod"/>
            </a:pPr>
            <a:endParaRPr lang="en-US" sz="2000" dirty="0">
              <a:latin typeface="Baskerville Old Face" panose="02020602080505020303" pitchFamily="18" charset="0"/>
            </a:endParaRPr>
          </a:p>
          <a:p>
            <a:pPr marL="342900" indent="-342900">
              <a:buAutoNum type="arabicPeriod"/>
            </a:pPr>
            <a:r>
              <a:rPr lang="en-US" sz="2000" b="1" dirty="0">
                <a:latin typeface="Baskerville Old Face" panose="02020602080505020303" pitchFamily="18" charset="0"/>
              </a:rPr>
              <a:t>Coding</a:t>
            </a:r>
          </a:p>
          <a:p>
            <a:pPr marL="457200" indent="-457200">
              <a:buFont typeface="+mj-lt"/>
              <a:buAutoNum type="arabicPeriod"/>
            </a:pPr>
            <a:endParaRPr lang="en-US" sz="2000" dirty="0">
              <a:latin typeface="Baskerville Old Face" panose="02020602080505020303" pitchFamily="18" charset="0"/>
            </a:endParaRPr>
          </a:p>
          <a:p>
            <a:pPr marL="342900" indent="-342900">
              <a:buAutoNum type="arabicPeriod"/>
            </a:pPr>
            <a:r>
              <a:rPr lang="en-US" sz="2000" b="1" dirty="0">
                <a:latin typeface="Baskerville Old Face" panose="02020602080505020303" pitchFamily="18" charset="0"/>
              </a:rPr>
              <a:t>Sentiment Analysis: </a:t>
            </a:r>
            <a:r>
              <a:rPr lang="en-US" sz="2000" dirty="0">
                <a:latin typeface="Baskerville Old Face" panose="02020602080505020303" pitchFamily="18" charset="0"/>
              </a:rPr>
              <a:t>Vader Sentiment </a:t>
            </a:r>
          </a:p>
          <a:p>
            <a:pPr marL="457200" indent="-457200">
              <a:buFont typeface="+mj-lt"/>
              <a:buAutoNum type="arabicPeriod"/>
            </a:pPr>
            <a:endParaRPr lang="en-US" sz="2000" dirty="0">
              <a:latin typeface="Baskerville Old Face" panose="02020602080505020303" pitchFamily="18" charset="0"/>
            </a:endParaRPr>
          </a:p>
          <a:p>
            <a:pPr marL="342900" indent="-342900">
              <a:buAutoNum type="arabicPeriod"/>
            </a:pPr>
            <a:r>
              <a:rPr lang="en-US" sz="2000" b="1" dirty="0">
                <a:latin typeface="Baskerville Old Face" panose="02020602080505020303" pitchFamily="18" charset="0"/>
              </a:rPr>
              <a:t>Analyzing and plotting our results</a:t>
            </a:r>
            <a:endParaRPr lang="en-US" sz="2000" dirty="0">
              <a:latin typeface="Baskerville Old Face" panose="02020602080505020303" pitchFamily="18" charset="0"/>
            </a:endParaRPr>
          </a:p>
        </p:txBody>
      </p:sp>
      <p:pic>
        <p:nvPicPr>
          <p:cNvPr id="13" name="Picture 12">
            <a:extLst>
              <a:ext uri="{FF2B5EF4-FFF2-40B4-BE49-F238E27FC236}">
                <a16:creationId xmlns:a16="http://schemas.microsoft.com/office/drawing/2014/main" id="{EA720E28-D88D-4A11-8FF0-3AB69B39CC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061" y="1417983"/>
            <a:ext cx="4876090" cy="3502575"/>
          </a:xfrm>
          <a:prstGeom prst="rect">
            <a:avLst/>
          </a:prstGeom>
        </p:spPr>
      </p:pic>
      <p:sp>
        <p:nvSpPr>
          <p:cNvPr id="17" name="TextBox 16">
            <a:extLst>
              <a:ext uri="{FF2B5EF4-FFF2-40B4-BE49-F238E27FC236}">
                <a16:creationId xmlns:a16="http://schemas.microsoft.com/office/drawing/2014/main" id="{6095E720-582E-466F-A243-A2FA2D718EE9}"/>
              </a:ext>
            </a:extLst>
          </p:cNvPr>
          <p:cNvSpPr txBox="1"/>
          <p:nvPr/>
        </p:nvSpPr>
        <p:spPr>
          <a:xfrm>
            <a:off x="741412" y="648550"/>
            <a:ext cx="4711124" cy="584775"/>
          </a:xfrm>
          <a:prstGeom prst="rect">
            <a:avLst/>
          </a:prstGeom>
          <a:noFill/>
        </p:spPr>
        <p:txBody>
          <a:bodyPr wrap="square" rtlCol="0">
            <a:spAutoFit/>
          </a:bodyPr>
          <a:lstStyle/>
          <a:p>
            <a:r>
              <a:rPr lang="en-US" sz="3200" dirty="0">
                <a:latin typeface="Baskerville Old Face" panose="02020602080505020303" pitchFamily="18" charset="0"/>
              </a:rPr>
              <a:t>Our Methods of Analysis</a:t>
            </a:r>
          </a:p>
        </p:txBody>
      </p:sp>
      <p:sp>
        <p:nvSpPr>
          <p:cNvPr id="18" name="TextBox 17">
            <a:extLst>
              <a:ext uri="{FF2B5EF4-FFF2-40B4-BE49-F238E27FC236}">
                <a16:creationId xmlns:a16="http://schemas.microsoft.com/office/drawing/2014/main" id="{36422852-43F5-4226-8675-06C415C39CFA}"/>
              </a:ext>
            </a:extLst>
          </p:cNvPr>
          <p:cNvSpPr txBox="1"/>
          <p:nvPr/>
        </p:nvSpPr>
        <p:spPr>
          <a:xfrm>
            <a:off x="1350302" y="4880715"/>
            <a:ext cx="3578087" cy="646331"/>
          </a:xfrm>
          <a:prstGeom prst="rect">
            <a:avLst/>
          </a:prstGeom>
          <a:noFill/>
        </p:spPr>
        <p:txBody>
          <a:bodyPr wrap="square" rtlCol="0">
            <a:spAutoFit/>
          </a:bodyPr>
          <a:lstStyle/>
          <a:p>
            <a:r>
              <a:rPr lang="en-US" dirty="0">
                <a:latin typeface="Baskerville Old Face" panose="02020602080505020303" pitchFamily="18" charset="0"/>
              </a:rPr>
              <a:t>*This is our breakout room</a:t>
            </a:r>
          </a:p>
          <a:p>
            <a:endParaRPr lang="en-US" dirty="0"/>
          </a:p>
        </p:txBody>
      </p:sp>
    </p:spTree>
    <p:extLst>
      <p:ext uri="{BB962C8B-B14F-4D97-AF65-F5344CB8AC3E}">
        <p14:creationId xmlns:p14="http://schemas.microsoft.com/office/powerpoint/2010/main" val="4287706745"/>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2CE450-9C66-4105-8189-46DB4D184372}"/>
              </a:ext>
            </a:extLst>
          </p:cNvPr>
          <p:cNvSpPr>
            <a:spLocks noGrp="1"/>
          </p:cNvSpPr>
          <p:nvPr>
            <p:ph type="ctrTitle"/>
          </p:nvPr>
        </p:nvSpPr>
        <p:spPr>
          <a:xfrm>
            <a:off x="6105918" y="2890702"/>
            <a:ext cx="5717782" cy="5018293"/>
          </a:xfrm>
        </p:spPr>
        <p:txBody>
          <a:bodyPr/>
          <a:lstStyle/>
          <a:p>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br>
            <a: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endParaRPr lang="en-US" sz="2400" dirty="0">
              <a:solidFill>
                <a:schemeClr val="tx1"/>
              </a:solidFill>
              <a:latin typeface="Baskerville Old Face" panose="02020602080505020303" pitchFamily="18" charset="0"/>
            </a:endParaRPr>
          </a:p>
        </p:txBody>
      </p:sp>
      <p:sp>
        <p:nvSpPr>
          <p:cNvPr id="6" name="Rectangle 5">
            <a:extLst>
              <a:ext uri="{FF2B5EF4-FFF2-40B4-BE49-F238E27FC236}">
                <a16:creationId xmlns:a16="http://schemas.microsoft.com/office/drawing/2014/main" id="{EC7593DF-A8EB-4177-BF66-7EF502461B98}"/>
              </a:ext>
            </a:extLst>
          </p:cNvPr>
          <p:cNvSpPr/>
          <p:nvPr/>
        </p:nvSpPr>
        <p:spPr>
          <a:xfrm>
            <a:off x="159314" y="195055"/>
            <a:ext cx="11853538" cy="6467889"/>
          </a:xfrm>
          <a:prstGeom prst="rect">
            <a:avLst/>
          </a:prstGeom>
          <a:noFill/>
          <a:ln>
            <a:solidFill>
              <a:schemeClr val="tx1"/>
            </a:solidFill>
          </a:ln>
          <a:effectLst>
            <a:glow rad="63500">
              <a:schemeClr val="accent4">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5C54673-1C8D-4967-B8F7-4B3FBE479508}"/>
              </a:ext>
            </a:extLst>
          </p:cNvPr>
          <p:cNvSpPr txBox="1"/>
          <p:nvPr/>
        </p:nvSpPr>
        <p:spPr>
          <a:xfrm>
            <a:off x="6086082" y="600981"/>
            <a:ext cx="5496317" cy="411779"/>
          </a:xfrm>
          <a:prstGeom prst="rect">
            <a:avLst/>
          </a:prstGeom>
          <a:solidFill>
            <a:schemeClr val="accent1"/>
          </a:solidFill>
        </p:spPr>
        <p:txBody>
          <a:bodyPr wrap="square">
            <a:spAutoFit/>
          </a:bodyPr>
          <a:lstStyle/>
          <a:p>
            <a:pPr marL="0" marR="0" lvl="0" indent="0" defTabSz="914400" rtl="0" eaLnBrk="1" fontAlgn="auto" latinLnBrk="0" hangingPunct="1">
              <a:lnSpc>
                <a:spcPct val="85000"/>
              </a:lnSpc>
              <a:spcBef>
                <a:spcPts val="130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prstClr val="black"/>
              </a:solidFill>
              <a:effectLst/>
              <a:uLnTx/>
              <a:uFillTx/>
              <a:latin typeface="Baskerville Old Face" panose="02020602080505020303" pitchFamily="18" charset="0"/>
            </a:endParaRPr>
          </a:p>
        </p:txBody>
      </p:sp>
      <p:sp>
        <p:nvSpPr>
          <p:cNvPr id="3" name="TextBox 2">
            <a:extLst>
              <a:ext uri="{FF2B5EF4-FFF2-40B4-BE49-F238E27FC236}">
                <a16:creationId xmlns:a16="http://schemas.microsoft.com/office/drawing/2014/main" id="{8FBE0CCE-0D8D-43BA-9B22-17C566F3D03E}"/>
              </a:ext>
            </a:extLst>
          </p:cNvPr>
          <p:cNvSpPr txBox="1"/>
          <p:nvPr/>
        </p:nvSpPr>
        <p:spPr>
          <a:xfrm>
            <a:off x="2296103" y="1152774"/>
            <a:ext cx="6538137" cy="646331"/>
          </a:xfrm>
          <a:prstGeom prst="rect">
            <a:avLst/>
          </a:prstGeom>
          <a:noFill/>
        </p:spPr>
        <p:txBody>
          <a:bodyPr wrap="square" rtlCol="0">
            <a:spAutoFit/>
          </a:bodyPr>
          <a:lstStyle/>
          <a:p>
            <a:pPr marL="342900" indent="-342900">
              <a:buAutoNum type="arabicPeriod"/>
            </a:pPr>
            <a:endParaRPr lang="en-US" dirty="0">
              <a:latin typeface="Baskerville Old Face" panose="02020602080505020303" pitchFamily="18" charset="0"/>
            </a:endParaRPr>
          </a:p>
          <a:p>
            <a:pPr marL="342900" indent="-342900">
              <a:buAutoNum type="arabicPeriod"/>
            </a:pPr>
            <a:endParaRPr lang="en-US" dirty="0"/>
          </a:p>
        </p:txBody>
      </p:sp>
      <p:pic>
        <p:nvPicPr>
          <p:cNvPr id="9" name="Picture 8">
            <a:extLst>
              <a:ext uri="{FF2B5EF4-FFF2-40B4-BE49-F238E27FC236}">
                <a16:creationId xmlns:a16="http://schemas.microsoft.com/office/drawing/2014/main" id="{D9CD47DC-A508-42A1-898C-6C87A1A051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906" y="1504394"/>
            <a:ext cx="4721729" cy="3416214"/>
          </a:xfrm>
          <a:prstGeom prst="rect">
            <a:avLst/>
          </a:prstGeom>
          <a:effectLst>
            <a:glow rad="127000">
              <a:schemeClr val="bg1"/>
            </a:glow>
          </a:effectLst>
        </p:spPr>
      </p:pic>
      <p:sp>
        <p:nvSpPr>
          <p:cNvPr id="11" name="TextBox 10">
            <a:extLst>
              <a:ext uri="{FF2B5EF4-FFF2-40B4-BE49-F238E27FC236}">
                <a16:creationId xmlns:a16="http://schemas.microsoft.com/office/drawing/2014/main" id="{2693B941-F653-4304-996E-E3579C307395}"/>
              </a:ext>
            </a:extLst>
          </p:cNvPr>
          <p:cNvSpPr txBox="1"/>
          <p:nvPr/>
        </p:nvSpPr>
        <p:spPr>
          <a:xfrm>
            <a:off x="1590260" y="405495"/>
            <a:ext cx="9403129" cy="584775"/>
          </a:xfrm>
          <a:prstGeom prst="rect">
            <a:avLst/>
          </a:prstGeom>
          <a:noFill/>
        </p:spPr>
        <p:txBody>
          <a:bodyPr wrap="square" rtlCol="0">
            <a:spAutoFit/>
          </a:bodyPr>
          <a:lstStyle/>
          <a:p>
            <a:r>
              <a:rPr lang="en-US" sz="3200" dirty="0">
                <a:latin typeface="Baskerville Old Face" panose="02020602080505020303" pitchFamily="18" charset="0"/>
              </a:rPr>
              <a:t>Would the class like to see the swear list we extracted? </a:t>
            </a:r>
          </a:p>
        </p:txBody>
      </p:sp>
      <p:pic>
        <p:nvPicPr>
          <p:cNvPr id="13" name="Picture 12">
            <a:extLst>
              <a:ext uri="{FF2B5EF4-FFF2-40B4-BE49-F238E27FC236}">
                <a16:creationId xmlns:a16="http://schemas.microsoft.com/office/drawing/2014/main" id="{183CB4AA-0BC0-4820-ADDC-DA2EBD9C38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6650" y="1504394"/>
            <a:ext cx="5496317" cy="3416214"/>
          </a:xfrm>
          <a:prstGeom prst="rect">
            <a:avLst/>
          </a:prstGeom>
          <a:effectLst>
            <a:glow rad="127000">
              <a:schemeClr val="bg1"/>
            </a:glow>
          </a:effectLst>
        </p:spPr>
      </p:pic>
      <p:sp>
        <p:nvSpPr>
          <p:cNvPr id="14" name="TextBox 13">
            <a:extLst>
              <a:ext uri="{FF2B5EF4-FFF2-40B4-BE49-F238E27FC236}">
                <a16:creationId xmlns:a16="http://schemas.microsoft.com/office/drawing/2014/main" id="{2AB236FB-36DB-47E8-9BAB-516A802DD380}"/>
              </a:ext>
            </a:extLst>
          </p:cNvPr>
          <p:cNvSpPr txBox="1"/>
          <p:nvPr/>
        </p:nvSpPr>
        <p:spPr>
          <a:xfrm>
            <a:off x="1390736" y="5024511"/>
            <a:ext cx="4174435" cy="461665"/>
          </a:xfrm>
          <a:prstGeom prst="rect">
            <a:avLst/>
          </a:prstGeom>
          <a:noFill/>
        </p:spPr>
        <p:txBody>
          <a:bodyPr wrap="square" rtlCol="0">
            <a:spAutoFit/>
          </a:bodyPr>
          <a:lstStyle/>
          <a:p>
            <a:r>
              <a:rPr lang="en-US" sz="2400" dirty="0">
                <a:latin typeface="Baskerville Old Face" panose="02020602080505020303" pitchFamily="18" charset="0"/>
              </a:rPr>
              <a:t>Yes, please wake us up! </a:t>
            </a:r>
          </a:p>
        </p:txBody>
      </p:sp>
      <p:sp>
        <p:nvSpPr>
          <p:cNvPr id="17" name="TextBox 16">
            <a:extLst>
              <a:ext uri="{FF2B5EF4-FFF2-40B4-BE49-F238E27FC236}">
                <a16:creationId xmlns:a16="http://schemas.microsoft.com/office/drawing/2014/main" id="{92885E00-2056-4874-856A-DCFC802096C4}"/>
              </a:ext>
            </a:extLst>
          </p:cNvPr>
          <p:cNvSpPr txBox="1"/>
          <p:nvPr/>
        </p:nvSpPr>
        <p:spPr>
          <a:xfrm>
            <a:off x="6552528" y="5046964"/>
            <a:ext cx="5365748" cy="461665"/>
          </a:xfrm>
          <a:prstGeom prst="rect">
            <a:avLst/>
          </a:prstGeom>
          <a:noFill/>
        </p:spPr>
        <p:txBody>
          <a:bodyPr wrap="square" rtlCol="0">
            <a:spAutoFit/>
          </a:bodyPr>
          <a:lstStyle/>
          <a:p>
            <a:r>
              <a:rPr lang="en-US" sz="2400" dirty="0">
                <a:latin typeface="Baskerville Old Face" panose="02020602080505020303" pitchFamily="18" charset="0"/>
              </a:rPr>
              <a:t>No, let us see some sentiment analysis!</a:t>
            </a:r>
          </a:p>
        </p:txBody>
      </p:sp>
      <p:sp>
        <p:nvSpPr>
          <p:cNvPr id="18" name="TextBox 17">
            <a:extLst>
              <a:ext uri="{FF2B5EF4-FFF2-40B4-BE49-F238E27FC236}">
                <a16:creationId xmlns:a16="http://schemas.microsoft.com/office/drawing/2014/main" id="{82311E75-473A-4F40-B34B-C78BA8214AAF}"/>
              </a:ext>
            </a:extLst>
          </p:cNvPr>
          <p:cNvSpPr txBox="1"/>
          <p:nvPr/>
        </p:nvSpPr>
        <p:spPr>
          <a:xfrm>
            <a:off x="1743729" y="5399848"/>
            <a:ext cx="2610679" cy="369332"/>
          </a:xfrm>
          <a:prstGeom prst="rect">
            <a:avLst/>
          </a:prstGeom>
          <a:noFill/>
        </p:spPr>
        <p:txBody>
          <a:bodyPr wrap="square" rtlCol="0">
            <a:spAutoFit/>
          </a:bodyPr>
          <a:lstStyle/>
          <a:p>
            <a:r>
              <a:rPr lang="en-US" dirty="0">
                <a:latin typeface="Baskerville Old Face" panose="02020602080505020303" pitchFamily="18" charset="0"/>
              </a:rPr>
              <a:t>Please Type “1” in chat</a:t>
            </a:r>
          </a:p>
        </p:txBody>
      </p:sp>
      <p:sp>
        <p:nvSpPr>
          <p:cNvPr id="19" name="TextBox 18">
            <a:extLst>
              <a:ext uri="{FF2B5EF4-FFF2-40B4-BE49-F238E27FC236}">
                <a16:creationId xmlns:a16="http://schemas.microsoft.com/office/drawing/2014/main" id="{F862F9B4-5568-4253-BA5A-5B0CC581AE47}"/>
              </a:ext>
            </a:extLst>
          </p:cNvPr>
          <p:cNvSpPr txBox="1"/>
          <p:nvPr/>
        </p:nvSpPr>
        <p:spPr>
          <a:xfrm>
            <a:off x="7765486" y="5399848"/>
            <a:ext cx="2398643" cy="369332"/>
          </a:xfrm>
          <a:prstGeom prst="rect">
            <a:avLst/>
          </a:prstGeom>
          <a:noFill/>
        </p:spPr>
        <p:txBody>
          <a:bodyPr wrap="square" rtlCol="0">
            <a:spAutoFit/>
          </a:bodyPr>
          <a:lstStyle/>
          <a:p>
            <a:r>
              <a:rPr lang="en-US" dirty="0">
                <a:latin typeface="Baskerville Old Face" panose="02020602080505020303" pitchFamily="18" charset="0"/>
              </a:rPr>
              <a:t>Please Type “2” in chat</a:t>
            </a:r>
          </a:p>
        </p:txBody>
      </p:sp>
    </p:spTree>
    <p:extLst>
      <p:ext uri="{BB962C8B-B14F-4D97-AF65-F5344CB8AC3E}">
        <p14:creationId xmlns:p14="http://schemas.microsoft.com/office/powerpoint/2010/main" val="297108662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2CE450-9C66-4105-8189-46DB4D184372}"/>
              </a:ext>
            </a:extLst>
          </p:cNvPr>
          <p:cNvSpPr>
            <a:spLocks noGrp="1"/>
          </p:cNvSpPr>
          <p:nvPr>
            <p:ph type="ctrTitle"/>
          </p:nvPr>
        </p:nvSpPr>
        <p:spPr>
          <a:xfrm>
            <a:off x="6105918" y="2890702"/>
            <a:ext cx="5717782" cy="5018293"/>
          </a:xfrm>
        </p:spPr>
        <p:txBody>
          <a:bodyPr/>
          <a:lstStyle/>
          <a:p>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br>
            <a: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endParaRPr lang="en-US" sz="2400" dirty="0">
              <a:solidFill>
                <a:schemeClr val="tx1"/>
              </a:solidFill>
              <a:latin typeface="Baskerville Old Face" panose="02020602080505020303" pitchFamily="18" charset="0"/>
            </a:endParaRPr>
          </a:p>
        </p:txBody>
      </p:sp>
      <p:sp>
        <p:nvSpPr>
          <p:cNvPr id="6" name="Rectangle 5">
            <a:extLst>
              <a:ext uri="{FF2B5EF4-FFF2-40B4-BE49-F238E27FC236}">
                <a16:creationId xmlns:a16="http://schemas.microsoft.com/office/drawing/2014/main" id="{EC7593DF-A8EB-4177-BF66-7EF502461B98}"/>
              </a:ext>
            </a:extLst>
          </p:cNvPr>
          <p:cNvSpPr/>
          <p:nvPr/>
        </p:nvSpPr>
        <p:spPr>
          <a:xfrm>
            <a:off x="159314" y="195055"/>
            <a:ext cx="11853538" cy="6467889"/>
          </a:xfrm>
          <a:prstGeom prst="rect">
            <a:avLst/>
          </a:prstGeom>
          <a:noFill/>
          <a:ln>
            <a:solidFill>
              <a:schemeClr val="tx1"/>
            </a:solidFill>
          </a:ln>
          <a:effectLst>
            <a:glow rad="63500">
              <a:schemeClr val="accent4">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5C54673-1C8D-4967-B8F7-4B3FBE479508}"/>
              </a:ext>
            </a:extLst>
          </p:cNvPr>
          <p:cNvSpPr txBox="1"/>
          <p:nvPr/>
        </p:nvSpPr>
        <p:spPr>
          <a:xfrm>
            <a:off x="6086082" y="600981"/>
            <a:ext cx="5496317" cy="411779"/>
          </a:xfrm>
          <a:prstGeom prst="rect">
            <a:avLst/>
          </a:prstGeom>
          <a:solidFill>
            <a:schemeClr val="accent1"/>
          </a:solidFill>
        </p:spPr>
        <p:txBody>
          <a:bodyPr wrap="square">
            <a:spAutoFit/>
          </a:bodyPr>
          <a:lstStyle/>
          <a:p>
            <a:pPr marL="0" marR="0" lvl="0" indent="0" defTabSz="914400" rtl="0" eaLnBrk="1" fontAlgn="auto" latinLnBrk="0" hangingPunct="1">
              <a:lnSpc>
                <a:spcPct val="85000"/>
              </a:lnSpc>
              <a:spcBef>
                <a:spcPts val="130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prstClr val="black"/>
              </a:solidFill>
              <a:effectLst/>
              <a:uLnTx/>
              <a:uFillTx/>
              <a:latin typeface="Baskerville Old Face" panose="02020602080505020303" pitchFamily="18" charset="0"/>
            </a:endParaRPr>
          </a:p>
        </p:txBody>
      </p:sp>
      <p:sp>
        <p:nvSpPr>
          <p:cNvPr id="3" name="TextBox 2">
            <a:extLst>
              <a:ext uri="{FF2B5EF4-FFF2-40B4-BE49-F238E27FC236}">
                <a16:creationId xmlns:a16="http://schemas.microsoft.com/office/drawing/2014/main" id="{8FBE0CCE-0D8D-43BA-9B22-17C566F3D03E}"/>
              </a:ext>
            </a:extLst>
          </p:cNvPr>
          <p:cNvSpPr txBox="1"/>
          <p:nvPr/>
        </p:nvSpPr>
        <p:spPr>
          <a:xfrm>
            <a:off x="2296103" y="1152774"/>
            <a:ext cx="6538137" cy="646331"/>
          </a:xfrm>
          <a:prstGeom prst="rect">
            <a:avLst/>
          </a:prstGeom>
          <a:noFill/>
        </p:spPr>
        <p:txBody>
          <a:bodyPr wrap="square" rtlCol="0">
            <a:spAutoFit/>
          </a:bodyPr>
          <a:lstStyle/>
          <a:p>
            <a:pPr marL="342900" indent="-342900">
              <a:buAutoNum type="arabicPeriod"/>
            </a:pPr>
            <a:endParaRPr lang="en-US" dirty="0">
              <a:latin typeface="Baskerville Old Face" panose="02020602080505020303" pitchFamily="18" charset="0"/>
            </a:endParaRPr>
          </a:p>
          <a:p>
            <a:pPr marL="342900" indent="-342900">
              <a:buAutoNum type="arabicPeriod"/>
            </a:pPr>
            <a:endParaRPr lang="en-US" dirty="0"/>
          </a:p>
        </p:txBody>
      </p:sp>
      <p:sp>
        <p:nvSpPr>
          <p:cNvPr id="15" name="Title 1">
            <a:extLst>
              <a:ext uri="{FF2B5EF4-FFF2-40B4-BE49-F238E27FC236}">
                <a16:creationId xmlns:a16="http://schemas.microsoft.com/office/drawing/2014/main" id="{16AB1026-CDD4-4C6A-A8F8-E14529776DCA}"/>
              </a:ext>
            </a:extLst>
          </p:cNvPr>
          <p:cNvSpPr txBox="1">
            <a:spLocks/>
          </p:cNvSpPr>
          <p:nvPr/>
        </p:nvSpPr>
        <p:spPr>
          <a:xfrm>
            <a:off x="4204272" y="61177"/>
            <a:ext cx="3763619" cy="1155704"/>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7200" b="0" i="0" u="none" strike="noStrike" kern="1200" cap="none" spc="-120" normalizeH="0" baseline="0" noProof="0" dirty="0">
                <a:ln>
                  <a:noFill/>
                </a:ln>
                <a:solidFill>
                  <a:sysClr val="windowText" lastClr="000000"/>
                </a:solidFill>
                <a:effectLst/>
                <a:uLnTx/>
                <a:uFillTx/>
                <a:latin typeface="Abadi" panose="020B0604020104020204" pitchFamily="34" charset="0"/>
                <a:ea typeface="+mj-ea"/>
                <a:cs typeface="+mj-cs"/>
              </a:rPr>
              <a:t>                     </a:t>
            </a:r>
            <a:r>
              <a:rPr kumimoji="0" lang="en-US" sz="4700" b="0" i="0" u="none" strike="noStrike" kern="1200" cap="none" spc="-120" normalizeH="0" baseline="0" noProof="0" dirty="0">
                <a:ln>
                  <a:noFill/>
                </a:ln>
                <a:solidFill>
                  <a:sysClr val="windowText" lastClr="000000"/>
                </a:solidFill>
                <a:effectLst/>
                <a:uLnTx/>
                <a:uFillTx/>
                <a:latin typeface="Baskerville Old Face" panose="02020602080505020303" pitchFamily="18" charset="0"/>
                <a:ea typeface="+mj-ea"/>
                <a:cs typeface="+mj-cs"/>
              </a:rPr>
              <a:t>The Swear List</a:t>
            </a:r>
          </a:p>
        </p:txBody>
      </p:sp>
      <p:pic>
        <p:nvPicPr>
          <p:cNvPr id="1026" name="Picture 2">
            <a:extLst>
              <a:ext uri="{FF2B5EF4-FFF2-40B4-BE49-F238E27FC236}">
                <a16:creationId xmlns:a16="http://schemas.microsoft.com/office/drawing/2014/main" id="{BA723053-96C8-4D6B-BFD0-2A27357A6E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300" y="1146638"/>
            <a:ext cx="10923105" cy="5195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3795827"/>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830227" y="381548"/>
            <a:ext cx="9524379" cy="85724"/>
          </a:xfrm>
        </p:spPr>
        <p:txBody>
          <a:bodyPr>
            <a:normAutofit fontScale="90000"/>
          </a:bodyPr>
          <a:lstStyle/>
          <a:p>
            <a:r>
              <a:rPr lang="en-US" sz="7200" dirty="0">
                <a:solidFill>
                  <a:schemeClr val="bg1"/>
                </a:solidFill>
                <a:latin typeface="Abadi" panose="020B0604020104020204" pitchFamily="34" charset="0"/>
              </a:rPr>
              <a:t>               </a:t>
            </a:r>
            <a:r>
              <a:rPr lang="en-US" sz="4400" dirty="0">
                <a:solidFill>
                  <a:schemeClr val="bg1"/>
                </a:solidFill>
                <a:latin typeface="Baskerville Old Face" panose="02020602080505020303" pitchFamily="18" charset="0"/>
              </a:rPr>
              <a:t>The Swear List</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AB655488-9464-4D24-85E8-CDD7C91EE6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956" y="1853750"/>
            <a:ext cx="4733412" cy="2707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575894"/>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FB51A1C-8379-4288-8F93-99A8025AB8C4}"/>
              </a:ext>
            </a:extLst>
          </p:cNvPr>
          <p:cNvSpPr>
            <a:spLocks noGrp="1"/>
          </p:cNvSpPr>
          <p:nvPr>
            <p:ph idx="1"/>
          </p:nvPr>
        </p:nvSpPr>
        <p:spPr>
          <a:xfrm>
            <a:off x="4971323" y="639764"/>
            <a:ext cx="6459058" cy="5492749"/>
          </a:xfrm>
        </p:spPr>
        <p:txBody>
          <a:bodyPr anchor="ctr">
            <a:normAutofit/>
          </a:bodyPr>
          <a:lstStyle/>
          <a:p>
            <a:pPr>
              <a:buFont typeface="Arial" panose="020B0604020202020204" pitchFamily="34" charset="0"/>
              <a:buChar char="•"/>
            </a:pPr>
            <a:r>
              <a:rPr lang="en-US" sz="3200" b="1" dirty="0">
                <a:solidFill>
                  <a:schemeClr val="bg1"/>
                </a:solidFill>
                <a:latin typeface="Abadi" panose="020B0604020104020204" pitchFamily="34" charset="0"/>
              </a:rPr>
              <a:t> Sentiment Analysis</a:t>
            </a:r>
            <a:endParaRPr lang="en-US" sz="2800" b="1" dirty="0">
              <a:solidFill>
                <a:schemeClr val="bg1"/>
              </a:solidFill>
              <a:latin typeface="Abadi" panose="020B0604020104020204" pitchFamily="34" charset="0"/>
            </a:endParaRPr>
          </a:p>
          <a:p>
            <a:pPr marL="937260" lvl="3" indent="-457200">
              <a:buFont typeface="Wingdings" panose="05000000000000000000" pitchFamily="2" charset="2"/>
              <a:buChar char="§"/>
            </a:pPr>
            <a:r>
              <a:rPr lang="en-US" sz="2600" b="1" dirty="0">
                <a:solidFill>
                  <a:schemeClr val="bg1"/>
                </a:solidFill>
                <a:latin typeface="Abadi" panose="020B0604020104020204" pitchFamily="34" charset="0"/>
              </a:rPr>
              <a:t>Linear Regression Analysis</a:t>
            </a:r>
          </a:p>
          <a:p>
            <a:pPr marL="937260" lvl="3" indent="-457200">
              <a:buFont typeface="Wingdings" panose="05000000000000000000" pitchFamily="2" charset="2"/>
              <a:buChar char="§"/>
            </a:pPr>
            <a:r>
              <a:rPr lang="en-US" sz="2600" b="1" dirty="0">
                <a:solidFill>
                  <a:schemeClr val="bg1"/>
                </a:solidFill>
                <a:latin typeface="Abadi" panose="020B0604020104020204" pitchFamily="34" charset="0"/>
              </a:rPr>
              <a:t>Sentimental Analysis by Season</a:t>
            </a:r>
          </a:p>
          <a:p>
            <a:pPr marL="937260" lvl="3" indent="-457200">
              <a:buFont typeface="Wingdings" panose="05000000000000000000" pitchFamily="2" charset="2"/>
              <a:buChar char="§"/>
            </a:pPr>
            <a:r>
              <a:rPr lang="en-US" sz="2600" b="1" dirty="0">
                <a:solidFill>
                  <a:schemeClr val="bg1"/>
                </a:solidFill>
                <a:latin typeface="Abadi" panose="020B0604020104020204" pitchFamily="34" charset="0"/>
              </a:rPr>
              <a:t>Correlation between Season and Negative Dialogue</a:t>
            </a:r>
          </a:p>
          <a:p>
            <a:pPr marL="480060" lvl="3" indent="0">
              <a:buNone/>
            </a:pPr>
            <a:endParaRPr lang="en-US" sz="2600" b="1" dirty="0">
              <a:solidFill>
                <a:schemeClr val="bg1"/>
              </a:solidFill>
              <a:latin typeface="Abadi" panose="020B0604020104020204" pitchFamily="34" charset="0"/>
            </a:endParaRPr>
          </a:p>
          <a:p>
            <a:pPr marL="662940" lvl="2" indent="-457200">
              <a:buFont typeface="Arial" panose="020B0604020202020204" pitchFamily="34" charset="0"/>
              <a:buChar char="•"/>
            </a:pPr>
            <a:r>
              <a:rPr lang="en-US" sz="2800" b="1" i="0" dirty="0">
                <a:solidFill>
                  <a:schemeClr val="bg1"/>
                </a:solidFill>
                <a:latin typeface="Abadi" panose="020B0604020104020204" pitchFamily="34" charset="0"/>
              </a:rPr>
              <a:t>Plot Trends</a:t>
            </a:r>
          </a:p>
          <a:p>
            <a:pPr marL="937260" lvl="3" indent="-457200">
              <a:buFont typeface="Wingdings" panose="05000000000000000000" pitchFamily="2" charset="2"/>
              <a:buChar char="§"/>
            </a:pPr>
            <a:r>
              <a:rPr lang="en-US" sz="2600" b="1" dirty="0">
                <a:solidFill>
                  <a:schemeClr val="bg1"/>
                </a:solidFill>
                <a:latin typeface="Abadi" panose="020B0604020104020204" pitchFamily="34" charset="0"/>
              </a:rPr>
              <a:t>Correlation between swear words and character</a:t>
            </a:r>
            <a:endParaRPr lang="en-US" sz="2600" b="1" i="0" dirty="0">
              <a:solidFill>
                <a:schemeClr val="bg1"/>
              </a:solidFill>
              <a:latin typeface="Abadi" panose="020B0604020104020204" pitchFamily="34" charset="0"/>
            </a:endParaRPr>
          </a:p>
          <a:p>
            <a:pPr marL="480060" lvl="3" indent="0">
              <a:buNone/>
            </a:pPr>
            <a:endParaRPr lang="en-US" sz="2600" b="1" i="0" dirty="0">
              <a:solidFill>
                <a:schemeClr val="bg1"/>
              </a:solidFill>
              <a:latin typeface="Abadi" panose="020B0604020104020204" pitchFamily="34" charset="0"/>
            </a:endParaRPr>
          </a:p>
          <a:p>
            <a:pPr lvl="1">
              <a:buFont typeface="Arial" panose="020B0604020202020204" pitchFamily="34" charset="0"/>
              <a:buChar char="•"/>
            </a:pPr>
            <a:endParaRPr lang="en-US" sz="3200" b="1" dirty="0">
              <a:solidFill>
                <a:schemeClr val="bg1"/>
              </a:solidFill>
              <a:latin typeface="Abadi" panose="020B0604020104020204" pitchFamily="34" charset="0"/>
            </a:endParaRPr>
          </a:p>
        </p:txBody>
      </p:sp>
    </p:spTree>
    <p:extLst>
      <p:ext uri="{BB962C8B-B14F-4D97-AF65-F5344CB8AC3E}">
        <p14:creationId xmlns:p14="http://schemas.microsoft.com/office/powerpoint/2010/main" val="1783001113"/>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Template>
  <TotalTime>1309</TotalTime>
  <Words>1554</Words>
  <Application>Microsoft Office PowerPoint</Application>
  <PresentationFormat>Widescreen</PresentationFormat>
  <Paragraphs>107</Paragraphs>
  <Slides>23</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Abadi</vt:lpstr>
      <vt:lpstr>Arial</vt:lpstr>
      <vt:lpstr>Baskerville Old Face</vt:lpstr>
      <vt:lpstr>Bookman Old Style</vt:lpstr>
      <vt:lpstr>Calibri</vt:lpstr>
      <vt:lpstr>Calibri Light</vt:lpstr>
      <vt:lpstr>Wingdings</vt:lpstr>
      <vt:lpstr>Metropolitan</vt:lpstr>
      <vt:lpstr>Tegridy Farms</vt:lpstr>
      <vt:lpstr>                                                                              The Background:  South Park is an comedic animated sitcom that has aired on Comedy Central for over 25 years  Shows theme and adult humor  Dark  Profane   Social Satire   Political   Shows popularity and creators  </vt:lpstr>
      <vt:lpstr>                                                                          In our contemporary world of politically correctness, where general consensus of culture shuns, cancels, or otherwise finds most anything offensive this show has indeed remained a constant. After some research and data digging we began to wonder…Has one of the most offensive, infamous, no holds barred shows in history become less offensive as time and culture has progressed?   So, this is a quantitative sentiment analysis of the dialogue of the characters, jokes, and offensiveness of the TV series SouthPark. We do a deep dive into the words of SouthPark, over 70,000 lines taken from 18 full seasons, to see if we can pick out some underlying trends to see if one of  TV’s most extreme shows has indeed become more socially acceptable.             </vt:lpstr>
      <vt:lpstr>                                                                                         </vt:lpstr>
      <vt:lpstr>PowerPoint Presentation</vt:lpstr>
      <vt:lpstr>                                                                                         </vt:lpstr>
      <vt:lpstr>                                                                                         </vt:lpstr>
      <vt:lpstr>               The Swear List</vt:lpstr>
      <vt:lpstr>PowerPoint Presentation</vt:lpstr>
      <vt:lpstr> </vt:lpstr>
      <vt:lpstr> </vt:lpstr>
      <vt:lpstr> </vt:lpstr>
      <vt:lpstr> </vt:lpstr>
      <vt:lpstr> </vt:lpstr>
      <vt:lpstr> </vt:lpstr>
      <vt:lpstr> </vt:lpstr>
      <vt:lpstr> </vt:lpstr>
      <vt:lpstr> </vt:lpstr>
      <vt:lpstr> </vt:lpstr>
      <vt:lpstr> </vt:lpstr>
      <vt:lpstr> </vt:lpstr>
      <vt:lpstr> </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Nashra Khan</dc:creator>
  <cp:lastModifiedBy>Pamela Phillips</cp:lastModifiedBy>
  <cp:revision>13</cp:revision>
  <dcterms:created xsi:type="dcterms:W3CDTF">2022-04-23T14:58:50Z</dcterms:created>
  <dcterms:modified xsi:type="dcterms:W3CDTF">2022-04-28T00:43:09Z</dcterms:modified>
</cp:coreProperties>
</file>